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5" r:id="rId1"/>
  </p:sldMasterIdLst>
  <p:notesMasterIdLst>
    <p:notesMasterId r:id="rId31"/>
  </p:notesMasterIdLst>
  <p:sldIdLst>
    <p:sldId id="316" r:id="rId2"/>
    <p:sldId id="317" r:id="rId3"/>
    <p:sldId id="318" r:id="rId4"/>
    <p:sldId id="358" r:id="rId5"/>
    <p:sldId id="359" r:id="rId6"/>
    <p:sldId id="367" r:id="rId7"/>
    <p:sldId id="362" r:id="rId8"/>
    <p:sldId id="371" r:id="rId9"/>
    <p:sldId id="360" r:id="rId10"/>
    <p:sldId id="364" r:id="rId11"/>
    <p:sldId id="366" r:id="rId12"/>
    <p:sldId id="365" r:id="rId13"/>
    <p:sldId id="368" r:id="rId14"/>
    <p:sldId id="370" r:id="rId15"/>
    <p:sldId id="373" r:id="rId16"/>
    <p:sldId id="374" r:id="rId17"/>
    <p:sldId id="375" r:id="rId18"/>
    <p:sldId id="376" r:id="rId19"/>
    <p:sldId id="378" r:id="rId20"/>
    <p:sldId id="379" r:id="rId21"/>
    <p:sldId id="380" r:id="rId22"/>
    <p:sldId id="381" r:id="rId23"/>
    <p:sldId id="383" r:id="rId24"/>
    <p:sldId id="384" r:id="rId25"/>
    <p:sldId id="382" r:id="rId26"/>
    <p:sldId id="377" r:id="rId27"/>
    <p:sldId id="361" r:id="rId28"/>
    <p:sldId id="323" r:id="rId29"/>
    <p:sldId id="322" r:id="rId30"/>
  </p:sldIdLst>
  <p:sldSz cx="9144000" cy="5143500" type="screen16x9"/>
  <p:notesSz cx="6858000" cy="9144000"/>
  <p:embeddedFontLst>
    <p:embeddedFont>
      <p:font typeface="Helvetica Neue" panose="02000503000000020004"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9981C-3CF8-4C9F-9E98-06982C5B644A}">
  <a:tblStyle styleId="{5499981C-3CF8-4C9F-9E98-06982C5B64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p:restoredTop sz="94694"/>
  </p:normalViewPr>
  <p:slideViewPr>
    <p:cSldViewPr snapToGrid="0">
      <p:cViewPr varScale="1">
        <p:scale>
          <a:sx n="129" d="100"/>
          <a:sy n="129" d="100"/>
        </p:scale>
        <p:origin x="216" y="712"/>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4c118bf52_0_1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1408" name="Google Shape;1408;gd4c118bf52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37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6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83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01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509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191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64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020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393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93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4c118bf5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4c118bf5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24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35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1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31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d4c118bf52_0_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d4c118bf5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d4c118bf52_0_2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Open Sans"/>
                <a:ea typeface="Open Sans"/>
                <a:cs typeface="Open Sans"/>
                <a:sym typeface="Open Sans"/>
              </a:rPr>
              <a:t>Speaker’s Note: </a:t>
            </a:r>
            <a:r>
              <a:rPr lang="en" sz="1400">
                <a:solidFill>
                  <a:schemeClr val="dk1"/>
                </a:solidFill>
                <a:latin typeface="Open Sans"/>
                <a:ea typeface="Open Sans"/>
                <a:cs typeface="Open Sans"/>
                <a:sym typeface="Open Sans"/>
              </a:rPr>
              <a:t>Thank you for attending our Meetup! We hope you stay in touch and hope to see you at our next Meetup. Until then, stay engaged with the rest of the community in the HashiCorp Community Forum. Friendly reminder that you can register for HashiConf EU using the HUG community 20% discount until late registration ticket sales begin.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code: </a:t>
            </a:r>
            <a:r>
              <a:rPr lang="en" sz="1400" b="1">
                <a:solidFill>
                  <a:schemeClr val="accent3"/>
                </a:solidFill>
                <a:latin typeface="Open Sans"/>
                <a:ea typeface="Open Sans"/>
                <a:cs typeface="Open Sans"/>
                <a:sym typeface="Open Sans"/>
              </a:rPr>
              <a:t>PENDING.</a:t>
            </a:r>
            <a:r>
              <a:rPr lang="en" sz="1400" b="1">
                <a:solidFill>
                  <a:schemeClr val="dk1"/>
                </a:solidFill>
                <a:latin typeface="Open Sans"/>
                <a:ea typeface="Open Sans"/>
                <a:cs typeface="Open Sans"/>
                <a:sym typeface="Open Sans"/>
              </a:rPr>
              <a:t> </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community forum: </a:t>
            </a:r>
            <a:r>
              <a:rPr lang="en" sz="1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discuss.hashicorp.com</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
        <p:nvSpPr>
          <p:cNvPr id="1471" name="Google Shape;1471;gd4c118bf5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4c118bf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d4c118bf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87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16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91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48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mailto:hello@hashicorp.com" TargetMode="External"/><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policypoint.hashicorp.services/standards/risk-classification-standard" TargetMode="External"/><Relationship Id="rId2" Type="http://schemas.openxmlformats.org/officeDocument/2006/relationships/hyperlink" Target="https://docs.google.com/document/d/1h8qndk8dMX2bloK2cX_GRX-8nZJNBlyFndktlvZuDGI/edit"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ashicorp.atlassian.net/wiki/spaces/MKT/pages/357531677/Presentations+Workflow"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1563FF"/>
            </a:gs>
            <a:gs pos="100000">
              <a:srgbClr val="0D44CC"/>
            </a:gs>
          </a:gsLst>
          <a:lin ang="3600008" scaled="0"/>
        </a:gradFill>
        <a:effectLst/>
      </p:bgPr>
    </p:bg>
    <p:spTree>
      <p:nvGrpSpPr>
        <p:cNvPr id="1" name="Shape 13"/>
        <p:cNvGrpSpPr/>
        <p:nvPr/>
      </p:nvGrpSpPr>
      <p:grpSpPr>
        <a:xfrm>
          <a:off x="0" y="0"/>
          <a:ext cx="0" cy="0"/>
          <a:chOff x="0" y="0"/>
          <a:chExt cx="0" cy="0"/>
        </a:xfrm>
      </p:grpSpPr>
      <p:sp>
        <p:nvSpPr>
          <p:cNvPr id="14" name="Google Shape;14;p3"/>
          <p:cNvSpPr/>
          <p:nvPr/>
        </p:nvSpPr>
        <p:spPr>
          <a:xfrm>
            <a:off x="1157500" y="1425525"/>
            <a:ext cx="7431000" cy="36081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How to use this template</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Splash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Presenter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Title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Text only</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Image and Diagram</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Screenshot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Code Block</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Sequence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Callout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Collection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a:solidFill>
                  <a:srgbClr val="08368B"/>
                </a:solidFill>
                <a:latin typeface="Helvetica Neue"/>
                <a:ea typeface="Helvetica Neue"/>
                <a:cs typeface="Helvetica Neue"/>
                <a:sym typeface="Helvetica Neue"/>
              </a:rPr>
              <a:t>…………………………………..……………………………..…………….………….…...</a:t>
            </a:r>
            <a:endParaRPr sz="1100" i="0" u="none" strike="noStrike" cap="none">
              <a:solidFill>
                <a:srgbClr val="FFFFFF"/>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chemeClr val="dk1"/>
                </a:solidFill>
                <a:latin typeface="Helvetica Neue"/>
                <a:ea typeface="Helvetica Neue"/>
                <a:cs typeface="Helvetica Neue"/>
                <a:sym typeface="Helvetica Neue"/>
              </a:rPr>
              <a:t>Table </a:t>
            </a:r>
            <a:r>
              <a:rPr lang="en" sz="1100">
                <a:solidFill>
                  <a:schemeClr val="dk1"/>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Security indicators and footer content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Assets</a:t>
            </a:r>
            <a:r>
              <a:rPr lang="en" sz="1100" i="0" u="none" strike="noStrike" cap="none">
                <a:solidFill>
                  <a:srgbClr val="08368B"/>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
        <p:nvSpPr>
          <p:cNvPr id="15" name="Google Shape;15;p3"/>
          <p:cNvSpPr/>
          <p:nvPr/>
        </p:nvSpPr>
        <p:spPr>
          <a:xfrm>
            <a:off x="1157613" y="538189"/>
            <a:ext cx="6771600" cy="887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Table of contents</a:t>
            </a:r>
            <a:endParaRPr sz="500">
              <a:latin typeface="Helvetica Neue"/>
              <a:ea typeface="Helvetica Neue"/>
              <a:cs typeface="Helvetica Neue"/>
              <a:sym typeface="Helvetica Neue"/>
            </a:endParaRPr>
          </a:p>
        </p:txBody>
      </p:sp>
      <p:sp>
        <p:nvSpPr>
          <p:cNvPr id="16" name="Google Shape;16;p3"/>
          <p:cNvSpPr/>
          <p:nvPr/>
        </p:nvSpPr>
        <p:spPr>
          <a:xfrm>
            <a:off x="7316250" y="1425525"/>
            <a:ext cx="341400" cy="35358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22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36</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55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65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8</a:t>
            </a:r>
            <a:r>
              <a:rPr lang="en" sz="1100" b="1">
                <a:solidFill>
                  <a:srgbClr val="FFFFFF"/>
                </a:solidFill>
                <a:latin typeface="Helvetica Neue"/>
                <a:ea typeface="Helvetica Neue"/>
                <a:cs typeface="Helvetica Neue"/>
                <a:sym typeface="Helvetica Neue"/>
              </a:rPr>
              <a:t>4</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102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10</a:t>
            </a:r>
            <a:r>
              <a:rPr lang="en" sz="1100" b="1">
                <a:solidFill>
                  <a:srgbClr val="FFFFFF"/>
                </a:solidFill>
                <a:latin typeface="Helvetica Neue"/>
                <a:ea typeface="Helvetica Neue"/>
                <a:cs typeface="Helvetica Neue"/>
                <a:sym typeface="Helvetica Neue"/>
              </a:rPr>
              <a:t>7</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r>
              <a:rPr lang="en" sz="1100" b="1">
                <a:solidFill>
                  <a:srgbClr val="FFFFFF"/>
                </a:solidFill>
                <a:latin typeface="Helvetica Neue"/>
                <a:ea typeface="Helvetica Neue"/>
                <a:cs typeface="Helvetica Neue"/>
                <a:sym typeface="Helvetica Neue"/>
              </a:rPr>
              <a:t>8</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31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59</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83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92</a:t>
            </a:r>
            <a:endParaRPr sz="1100" b="1" i="0" u="none" strike="noStrike" cap="none">
              <a:solidFill>
                <a:srgbClr val="FFFFFF"/>
              </a:solidFill>
              <a:latin typeface="Helvetica Neue"/>
              <a:ea typeface="Helvetica Neue"/>
              <a:cs typeface="Helvetica Neue"/>
              <a:sym typeface="Helvetica Neue"/>
            </a:endParaRPr>
          </a:p>
          <a:p>
            <a:pPr marL="0" lvl="7" indent="0" algn="l" rtl="0">
              <a:lnSpc>
                <a:spcPct val="140000"/>
              </a:lnSpc>
              <a:spcBef>
                <a:spcPts val="0"/>
              </a:spcBef>
              <a:spcAft>
                <a:spcPts val="0"/>
              </a:spcAft>
              <a:buClr>
                <a:schemeClr val="dk1"/>
              </a:buClr>
              <a:buSzPts val="1100"/>
              <a:buFont typeface="Arial"/>
              <a:buNone/>
            </a:pPr>
            <a:r>
              <a:rPr lang="en" sz="1100" b="1">
                <a:solidFill>
                  <a:schemeClr val="dk1"/>
                </a:solidFill>
                <a:latin typeface="Helvetica Neue"/>
                <a:ea typeface="Helvetica Neue"/>
                <a:cs typeface="Helvetica Neue"/>
                <a:sym typeface="Helvetica Neue"/>
              </a:rPr>
              <a:t>197</a:t>
            </a:r>
            <a:endParaRPr sz="1100" b="1">
              <a:solidFill>
                <a:srgbClr val="FFFFFF"/>
              </a:solidFill>
              <a:latin typeface="Helvetica Neue"/>
              <a:ea typeface="Helvetica Neue"/>
              <a:cs typeface="Helvetica Neue"/>
              <a:sym typeface="Helvetica Neue"/>
            </a:endParaRPr>
          </a:p>
        </p:txBody>
      </p:sp>
      <p:grpSp>
        <p:nvGrpSpPr>
          <p:cNvPr id="17" name="Google Shape;17;p3"/>
          <p:cNvGrpSpPr/>
          <p:nvPr/>
        </p:nvGrpSpPr>
        <p:grpSpPr>
          <a:xfrm>
            <a:off x="-81967" y="1457719"/>
            <a:ext cx="1009125" cy="200138"/>
            <a:chOff x="0" y="0"/>
            <a:chExt cx="2691000" cy="533700"/>
          </a:xfrm>
        </p:grpSpPr>
        <p:sp>
          <p:nvSpPr>
            <p:cNvPr id="18" name="Google Shape;18;p3"/>
            <p:cNvSpPr/>
            <p:nvPr/>
          </p:nvSpPr>
          <p:spPr>
            <a:xfrm>
              <a:off x="0" y="0"/>
              <a:ext cx="2691000" cy="533700"/>
            </a:xfrm>
            <a:prstGeom prst="roundRect">
              <a:avLst>
                <a:gd name="adj" fmla="val 50000"/>
              </a:avLst>
            </a:prstGeom>
            <a:solidFill>
              <a:srgbClr val="FFFF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19" name="Google Shape;19;p3"/>
            <p:cNvSpPr/>
            <p:nvPr/>
          </p:nvSpPr>
          <p:spPr>
            <a:xfrm>
              <a:off x="813858" y="125805"/>
              <a:ext cx="1312800" cy="282300"/>
            </a:xfrm>
            <a:prstGeom prst="rect">
              <a:avLst/>
            </a:prstGeom>
            <a:noFill/>
            <a:ln>
              <a:noFill/>
            </a:ln>
          </p:spPr>
          <p:txBody>
            <a:bodyPr spcFirstLastPara="1" wrap="square" lIns="0" tIns="0" rIns="0" bIns="0" anchor="t" anchorCtr="0">
              <a:noAutofit/>
            </a:bodyPr>
            <a:lstStyle/>
            <a:p>
              <a:pPr marL="0" marR="0" lvl="7" indent="0" algn="l" rtl="0">
                <a:lnSpc>
                  <a:spcPct val="100000"/>
                </a:lnSpc>
                <a:spcBef>
                  <a:spcPts val="0"/>
                </a:spcBef>
                <a:spcAft>
                  <a:spcPts val="0"/>
                </a:spcAft>
                <a:buClr>
                  <a:srgbClr val="1563FF"/>
                </a:buClr>
                <a:buSzPts val="700"/>
                <a:buFont typeface="Arial"/>
                <a:buNone/>
              </a:pPr>
              <a:r>
                <a:rPr lang="en" sz="700" b="1" i="1" u="none" strike="noStrike" cap="none">
                  <a:solidFill>
                    <a:srgbClr val="1563FF"/>
                  </a:solidFill>
                  <a:latin typeface="Helvetica Neue"/>
                  <a:ea typeface="Helvetica Neue"/>
                  <a:cs typeface="Helvetica Neue"/>
                  <a:sym typeface="Helvetica Neue"/>
                </a:rPr>
                <a:t>Start Here</a:t>
              </a:r>
              <a:endParaRPr sz="500">
                <a:latin typeface="Helvetica Neue"/>
                <a:ea typeface="Helvetica Neue"/>
                <a:cs typeface="Helvetica Neue"/>
                <a:sym typeface="Helvetica Neue"/>
              </a:endParaRPr>
            </a:p>
          </p:txBody>
        </p:sp>
        <p:sp>
          <p:nvSpPr>
            <p:cNvPr id="20" name="Google Shape;20;p3"/>
            <p:cNvSpPr/>
            <p:nvPr/>
          </p:nvSpPr>
          <p:spPr>
            <a:xfrm>
              <a:off x="2167932" y="152574"/>
              <a:ext cx="228577" cy="228631"/>
            </a:xfrm>
            <a:custGeom>
              <a:avLst/>
              <a:gdLst/>
              <a:ahLst/>
              <a:cxnLst/>
              <a:rect l="l" t="t" r="r" b="b"/>
              <a:pathLst>
                <a:path w="21574" h="21498" extrusionOk="0">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1563FF"/>
            </a:solidFill>
            <a:ln w="9525" cap="flat" cmpd="sng">
              <a:solidFill>
                <a:srgbClr val="1563FF"/>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erraform 2 Speaker">
  <p:cSld name="CUSTOM_2_1_1_1">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4"/>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54" name="Google Shape;254;p24"/>
          <p:cNvGrpSpPr/>
          <p:nvPr/>
        </p:nvGrpSpPr>
        <p:grpSpPr>
          <a:xfrm>
            <a:off x="457200" y="457200"/>
            <a:ext cx="1335206" cy="305189"/>
            <a:chOff x="1264920" y="1259488"/>
            <a:chExt cx="3865679" cy="909111"/>
          </a:xfrm>
        </p:grpSpPr>
        <p:sp>
          <p:nvSpPr>
            <p:cNvPr id="255" name="Google Shape;255;p24"/>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6" name="Google Shape;256;p24"/>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7" name="Google Shape;257;p24"/>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8" name="Google Shape;258;p24"/>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9" name="Google Shape;259;p24"/>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0" name="Google Shape;260;p24"/>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1" name="Google Shape;261;p24"/>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2" name="Google Shape;262;p24"/>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3" name="Google Shape;263;p24"/>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4" name="Google Shape;264;p24"/>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5" name="Google Shape;265;p24"/>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6" name="Google Shape;266;p24"/>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7" name="Google Shape;267;p24"/>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8" name="Google Shape;268;p24"/>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Vault 2 Speaker">
  <p:cSld name="CUSTOM_2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5"/>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71" name="Google Shape;271;p25"/>
          <p:cNvGrpSpPr/>
          <p:nvPr/>
        </p:nvGrpSpPr>
        <p:grpSpPr>
          <a:xfrm>
            <a:off x="457827" y="457200"/>
            <a:ext cx="868771" cy="328212"/>
            <a:chOff x="1220738" y="1261872"/>
            <a:chExt cx="2616779" cy="966183"/>
          </a:xfrm>
        </p:grpSpPr>
        <p:sp>
          <p:nvSpPr>
            <p:cNvPr id="272" name="Google Shape;272;p25"/>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3" name="Google Shape;273;p25"/>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4" name="Google Shape;274;p25"/>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5" name="Google Shape;275;p25"/>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6" name="Google Shape;276;p25"/>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7" name="Google Shape;277;p25"/>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8" name="Google Shape;278;p25"/>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Boundary 2 Speaker">
  <p:cSld name="CUSTOM_2_1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6"/>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81" name="Google Shape;281;p26"/>
          <p:cNvGrpSpPr/>
          <p:nvPr/>
        </p:nvGrpSpPr>
        <p:grpSpPr>
          <a:xfrm>
            <a:off x="457200" y="457200"/>
            <a:ext cx="1280056" cy="320033"/>
            <a:chOff x="1343391" y="1248785"/>
            <a:chExt cx="3830211" cy="950499"/>
          </a:xfrm>
        </p:grpSpPr>
        <p:sp>
          <p:nvSpPr>
            <p:cNvPr id="282" name="Google Shape;282;p26"/>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3" name="Google Shape;283;p26"/>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4" name="Google Shape;284;p26"/>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5" name="Google Shape;285;p26"/>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6" name="Google Shape;286;p26"/>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7" name="Google Shape;287;p26"/>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8" name="Google Shape;288;p26"/>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9" name="Google Shape;289;p26"/>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0" name="Google Shape;290;p26"/>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1" name="Google Shape;291;p26"/>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2" name="Google Shape;292;p26"/>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3" name="Google Shape;293;p26"/>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Consul 2 Speaker">
  <p:cSld name="CUSTOM_2_1_1_1_1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7"/>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96" name="Google Shape;296;p27"/>
          <p:cNvGrpSpPr/>
          <p:nvPr/>
        </p:nvGrpSpPr>
        <p:grpSpPr>
          <a:xfrm>
            <a:off x="457643" y="457200"/>
            <a:ext cx="1005863" cy="311767"/>
            <a:chOff x="1220275" y="1265326"/>
            <a:chExt cx="2957550" cy="932039"/>
          </a:xfrm>
        </p:grpSpPr>
        <p:sp>
          <p:nvSpPr>
            <p:cNvPr id="297" name="Google Shape;297;p27"/>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8" name="Google Shape;298;p27"/>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9" name="Google Shape;299;p27"/>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0" name="Google Shape;300;p27"/>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1" name="Google Shape;301;p27"/>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2" name="Google Shape;302;p27"/>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3" name="Google Shape;303;p27"/>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4" name="Google Shape;304;p27"/>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5" name="Google Shape;305;p27"/>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6" name="Google Shape;306;p27"/>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7" name="Google Shape;307;p27"/>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8" name="Google Shape;308;p27"/>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9" name="Google Shape;309;p27"/>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0" name="Google Shape;310;p27"/>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1" name="Google Shape;311;p27"/>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Nomad 2 Speaker">
  <p:cSld name="CUSTOM_2_1_1_1_1_1_1_1">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8"/>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14" name="Google Shape;314;p28"/>
          <p:cNvGrpSpPr/>
          <p:nvPr/>
        </p:nvGrpSpPr>
        <p:grpSpPr>
          <a:xfrm>
            <a:off x="457200" y="457200"/>
            <a:ext cx="1060824" cy="318252"/>
            <a:chOff x="1202449" y="1260044"/>
            <a:chExt cx="3141321" cy="947179"/>
          </a:xfrm>
        </p:grpSpPr>
        <p:sp>
          <p:nvSpPr>
            <p:cNvPr id="315" name="Google Shape;315;p28"/>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6" name="Google Shape;316;p28"/>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7" name="Google Shape;317;p28"/>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8" name="Google Shape;318;p28"/>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9" name="Google Shape;319;p28"/>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0" name="Google Shape;320;p28"/>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1" name="Google Shape;321;p28"/>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Waypoint 2 Speaker">
  <p:cSld name="CUSTOM_2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9"/>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24" name="Google Shape;324;p29"/>
          <p:cNvGrpSpPr/>
          <p:nvPr/>
        </p:nvGrpSpPr>
        <p:grpSpPr>
          <a:xfrm>
            <a:off x="457200" y="457200"/>
            <a:ext cx="1407987" cy="319175"/>
            <a:chOff x="1118844" y="1261630"/>
            <a:chExt cx="4044778" cy="931354"/>
          </a:xfrm>
        </p:grpSpPr>
        <p:sp>
          <p:nvSpPr>
            <p:cNvPr id="325" name="Google Shape;325;p29"/>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6" name="Google Shape;326;p29"/>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7" name="Google Shape;327;p29"/>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8" name="Google Shape;328;p29"/>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9" name="Google Shape;329;p29"/>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0" name="Google Shape;330;p29"/>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1" name="Google Shape;331;p29"/>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2" name="Google Shape;332;p29"/>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3" name="Google Shape;333;p29"/>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4" name="Google Shape;334;p29"/>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5" name="Google Shape;335;p29"/>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esenter Slide 1 Single">
  <p:cSld name="Blank">
    <p:bg>
      <p:bgPr>
        <a:blipFill>
          <a:blip r:embed="rId2">
            <a:alphaModFix/>
          </a:blip>
          <a:stretch>
            <a:fillRect/>
          </a:stretch>
        </a:blipFill>
        <a:effectLst/>
      </p:bgPr>
    </p:bg>
    <p:spTree>
      <p:nvGrpSpPr>
        <p:cNvPr id="1" name="Shape 33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esenter Slide 2 Single">
  <p:cSld name="CUSTOM">
    <p:bg>
      <p:bgPr>
        <a:blipFill>
          <a:blip r:embed="rId2">
            <a:alphaModFix/>
          </a:blip>
          <a:stretch>
            <a:fillRect/>
          </a:stretch>
        </a:blipFill>
        <a:effectLst/>
      </p:bgPr>
    </p:bg>
    <p:spTree>
      <p:nvGrpSpPr>
        <p:cNvPr id="1" name="Shape 3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er Slide 3 Single">
  <p:cSld name="CUSTOM_1">
    <p:bg>
      <p:bgPr>
        <a:blipFill>
          <a:blip r:embed="rId2">
            <a:alphaModFix/>
          </a:blip>
          <a:stretch>
            <a:fillRect/>
          </a:stretch>
        </a:blipFill>
        <a:effectLst/>
      </p:bgPr>
    </p:bg>
    <p:spTree>
      <p:nvGrpSpPr>
        <p:cNvPr id="1" name="Shape 33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er Slide 10 Triple (no pattern)">
  <p:cSld name="CUSTOM_1_2">
    <p:bg>
      <p:bgPr>
        <a:blipFill>
          <a:blip r:embed="rId2">
            <a:alphaModFix/>
          </a:blip>
          <a:stretch>
            <a:fillRect/>
          </a:stretch>
        </a:blip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uplicate">
  <p:cSld name="Duplicate">
    <p:bg>
      <p:bgPr>
        <a:gradFill>
          <a:gsLst>
            <a:gs pos="0">
              <a:srgbClr val="1563FF"/>
            </a:gs>
            <a:gs pos="100000">
              <a:srgbClr val="0D44CC"/>
            </a:gs>
          </a:gsLst>
          <a:lin ang="3600008"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1157325" y="379706"/>
            <a:ext cx="6071400" cy="179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a:solidFill>
                  <a:schemeClr val="dk1"/>
                </a:solidFill>
                <a:latin typeface="Helvetica Neue"/>
                <a:ea typeface="Helvetica Neue"/>
                <a:cs typeface="Helvetica Neue"/>
                <a:sym typeface="Helvetica Neue"/>
              </a:rPr>
              <a:t>Create a new document “From a template.”</a:t>
            </a:r>
            <a:endParaRPr b="1">
              <a:solidFill>
                <a:schemeClr val="dk1"/>
              </a:solidFill>
              <a:latin typeface="Helvetica Neue"/>
              <a:ea typeface="Helvetica Neue"/>
              <a:cs typeface="Helvetica Neue"/>
              <a:sym typeface="Helvetica Neue"/>
            </a:endParaRPr>
          </a:p>
        </p:txBody>
      </p:sp>
      <p:pic>
        <p:nvPicPr>
          <p:cNvPr id="23" name="Google Shape;23;p4"/>
          <p:cNvPicPr preferRelativeResize="0"/>
          <p:nvPr/>
        </p:nvPicPr>
        <p:blipFill>
          <a:blip r:embed="rId2">
            <a:alphaModFix/>
          </a:blip>
          <a:stretch>
            <a:fillRect/>
          </a:stretch>
        </p:blipFill>
        <p:spPr>
          <a:xfrm>
            <a:off x="1157325" y="2088839"/>
            <a:ext cx="2373824" cy="1493088"/>
          </a:xfrm>
          <a:prstGeom prst="rect">
            <a:avLst/>
          </a:prstGeom>
          <a:noFill/>
          <a:ln>
            <a:noFill/>
          </a:ln>
        </p:spPr>
      </p:pic>
      <p:sp>
        <p:nvSpPr>
          <p:cNvPr id="24" name="Google Shape;24;p4"/>
          <p:cNvSpPr txBox="1"/>
          <p:nvPr/>
        </p:nvSpPr>
        <p:spPr>
          <a:xfrm>
            <a:off x="3815925" y="2004811"/>
            <a:ext cx="3913800" cy="20874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From Google Drive, click the “</a:t>
            </a:r>
            <a:r>
              <a:rPr lang="en" b="1">
                <a:solidFill>
                  <a:schemeClr val="dk1"/>
                </a:solidFill>
                <a:latin typeface="Helvetica Neue"/>
                <a:ea typeface="Helvetica Neue"/>
                <a:cs typeface="Helvetica Neue"/>
                <a:sym typeface="Helvetica Neue"/>
              </a:rPr>
              <a:t>New</a:t>
            </a:r>
            <a:r>
              <a:rPr lang="en">
                <a:solidFill>
                  <a:schemeClr val="dk1"/>
                </a:solidFill>
                <a:latin typeface="Helvetica Neue"/>
                <a:ea typeface="Helvetica Neue"/>
                <a:cs typeface="Helvetica Neue"/>
                <a:sym typeface="Helvetica Neue"/>
              </a:rPr>
              <a:t>” button or right click in the blank space in any folder. Choose “</a:t>
            </a:r>
            <a:r>
              <a:rPr lang="en" b="1">
                <a:solidFill>
                  <a:schemeClr val="dk1"/>
                </a:solidFill>
                <a:latin typeface="Helvetica Neue"/>
                <a:ea typeface="Helvetica Neue"/>
                <a:cs typeface="Helvetica Neue"/>
                <a:sym typeface="Helvetica Neue"/>
              </a:rPr>
              <a:t>Google Slides</a:t>
            </a:r>
            <a:r>
              <a:rPr lang="en">
                <a:solidFill>
                  <a:schemeClr val="dk1"/>
                </a:solidFill>
                <a:latin typeface="Helvetica Neue"/>
                <a:ea typeface="Helvetica Neue"/>
                <a:cs typeface="Helvetica Neue"/>
                <a:sym typeface="Helvetica Neue"/>
              </a:rPr>
              <a:t>” &gt; “</a:t>
            </a:r>
            <a:r>
              <a:rPr lang="en" b="1">
                <a:solidFill>
                  <a:schemeClr val="dk1"/>
                </a:solidFill>
                <a:latin typeface="Helvetica Neue"/>
                <a:ea typeface="Helvetica Neue"/>
                <a:cs typeface="Helvetica Neue"/>
                <a:sym typeface="Helvetica Neue"/>
              </a:rPr>
              <a:t>From a template</a:t>
            </a:r>
            <a:r>
              <a:rPr lang="en">
                <a:solidFill>
                  <a:schemeClr val="dk1"/>
                </a:solidFill>
                <a:latin typeface="Helvetica Neue"/>
                <a:ea typeface="Helvetica Neue"/>
                <a:cs typeface="Helvetica Neue"/>
                <a:sym typeface="Helvetica Neue"/>
              </a:rPr>
              <a:t>” and select the Default template.</a:t>
            </a: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The template will be duplicated into your current folder. The first thing you’ll want to do is </a:t>
            </a:r>
            <a:r>
              <a:rPr lang="en" b="1">
                <a:solidFill>
                  <a:schemeClr val="dk1"/>
                </a:solidFill>
                <a:latin typeface="Helvetica Neue"/>
                <a:ea typeface="Helvetica Neue"/>
                <a:cs typeface="Helvetica Neue"/>
                <a:sym typeface="Helvetica Neue"/>
              </a:rPr>
              <a:t>rename your new file </a:t>
            </a:r>
            <a:r>
              <a:rPr lang="en">
                <a:solidFill>
                  <a:schemeClr val="dk1"/>
                </a:solidFill>
                <a:latin typeface="Helvetica Neue"/>
                <a:ea typeface="Helvetica Neue"/>
                <a:cs typeface="Helvetica Neue"/>
                <a:sym typeface="Helvetica Neue"/>
              </a:rPr>
              <a:t>to avoid confusion!</a:t>
            </a:r>
            <a:endParaRPr>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esenter Slide 4 Single">
  <p:cSld name="CUSTOM_1_1">
    <p:bg>
      <p:bgPr>
        <a:blipFill>
          <a:blip r:embed="rId2">
            <a:alphaModFix/>
          </a:blip>
          <a:stretch>
            <a:fillRect/>
          </a:stretch>
        </a:blipFill>
        <a:effectLst/>
      </p:bgPr>
    </p:bg>
    <p:spTree>
      <p:nvGrpSpPr>
        <p:cNvPr id="1" name="Shape 3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esenter Slide 5 Single (no photo)">
  <p:cSld name="CUSTOM_1_1_1">
    <p:bg>
      <p:bgPr>
        <a:blipFill>
          <a:blip r:embed="rId2">
            <a:alphaModFix/>
          </a:blip>
          <a:stretch>
            <a:fillRect/>
          </a:stretch>
        </a:blip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esenter Slide 6 Double Pattern">
  <p:cSld name="CUSTOM_1_1_1_1">
    <p:bg>
      <p:bgPr>
        <a:blipFill>
          <a:blip r:embed="rId2">
            <a:alphaModFix/>
          </a:blip>
          <a:stretch>
            <a:fillRect/>
          </a:stretch>
        </a:blipFill>
        <a:effectLst/>
      </p:bgPr>
    </p:bg>
    <p:spTree>
      <p:nvGrpSpPr>
        <p:cNvPr id="1" name="Shape 34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esenter Slide 7 Double Pattern">
  <p:cSld name="CUSTOM_1_1_1_1_1">
    <p:bg>
      <p:bgPr>
        <a:blipFill>
          <a:blip r:embed="rId2">
            <a:alphaModFix/>
          </a:blip>
          <a:stretch>
            <a:fillRect/>
          </a:stretch>
        </a:blipFill>
        <a:effectLst/>
      </p:bgPr>
    </p:bg>
    <p:spTree>
      <p:nvGrpSpPr>
        <p:cNvPr id="1" name="Shape 34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esenter Slide 8 Double Pattern">
  <p:cSld name="CUSTOM_1_1_1_1_1_1">
    <p:bg>
      <p:bgPr>
        <a:blipFill>
          <a:blip r:embed="rId2">
            <a:alphaModFix/>
          </a:blip>
          <a:stretch>
            <a:fillRect/>
          </a:stretch>
        </a:blipFill>
        <a:effectLst/>
      </p:bgPr>
    </p:bg>
    <p:spTree>
      <p:nvGrpSpPr>
        <p:cNvPr id="1" name="Shape 3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esenter Slide 9 Double (no pattern)">
  <p:cSld name="Blank_1">
    <p:bg>
      <p:bgPr>
        <a:blipFill>
          <a:blip r:embed="rId2">
            <a:alphaModFix/>
          </a:blip>
          <a:stretch>
            <a:fillRect/>
          </a:stretch>
        </a:blipFill>
        <a:effectLst/>
      </p:bgPr>
    </p:bg>
    <p:spTree>
      <p:nvGrpSpPr>
        <p:cNvPr id="1" name="Shape 345"/>
        <p:cNvGrpSpPr/>
        <p:nvPr/>
      </p:nvGrpSpPr>
      <p:grpSpPr>
        <a:xfrm>
          <a:off x="0" y="0"/>
          <a:ext cx="0" cy="0"/>
          <a:chOff x="0" y="0"/>
          <a:chExt cx="0" cy="0"/>
        </a:xfrm>
      </p:grpSpPr>
      <p:cxnSp>
        <p:nvCxnSpPr>
          <p:cNvPr id="346" name="Google Shape;346;p39"/>
          <p:cNvCxnSpPr/>
          <p:nvPr/>
        </p:nvCxnSpPr>
        <p:spPr>
          <a:xfrm>
            <a:off x="459461"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47" name="Google Shape;347;p39"/>
          <p:cNvCxnSpPr/>
          <p:nvPr/>
        </p:nvCxnSpPr>
        <p:spPr>
          <a:xfrm>
            <a:off x="4892338"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senter Slide 10 Triple (no pattern)">
  <p:cSld name="Blank_1_1">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esenter Slide 11 Triple (no pattern)">
  <p:cSld name="Blank_1_1_1">
    <p:bg>
      <p:bgPr>
        <a:blipFill>
          <a:blip r:embed="rId2">
            <a:alphaModFix/>
          </a:blip>
          <a:stretch>
            <a:fillRect/>
          </a:stretch>
        </a:blipFill>
        <a:effectLst/>
      </p:bgPr>
    </p:bg>
    <p:spTree>
      <p:nvGrpSpPr>
        <p:cNvPr id="1" name="Shape 349"/>
        <p:cNvGrpSpPr/>
        <p:nvPr/>
      </p:nvGrpSpPr>
      <p:grpSpPr>
        <a:xfrm>
          <a:off x="0" y="0"/>
          <a:ext cx="0" cy="0"/>
          <a:chOff x="0" y="0"/>
          <a:chExt cx="0" cy="0"/>
        </a:xfrm>
      </p:grpSpPr>
      <p:cxnSp>
        <p:nvCxnSpPr>
          <p:cNvPr id="350" name="Google Shape;350;p41"/>
          <p:cNvCxnSpPr/>
          <p:nvPr/>
        </p:nvCxnSpPr>
        <p:spPr>
          <a:xfrm>
            <a:off x="459461"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1" name="Google Shape;351;p41"/>
          <p:cNvCxnSpPr/>
          <p:nvPr/>
        </p:nvCxnSpPr>
        <p:spPr>
          <a:xfrm>
            <a:off x="3414713"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2" name="Google Shape;352;p41"/>
          <p:cNvCxnSpPr/>
          <p:nvPr/>
        </p:nvCxnSpPr>
        <p:spPr>
          <a:xfrm>
            <a:off x="6371648"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resenter Slide 12 Quadruple (no pattern)">
  <p:cSld name="Blank_1_1_1_1">
    <p:bg>
      <p:bgPr>
        <a:blipFill>
          <a:blip r:embed="rId2">
            <a:alphaModFix/>
          </a:blip>
          <a:stretch>
            <a:fillRect/>
          </a:stretch>
        </a:blipFill>
        <a:effectLst/>
      </p:bgPr>
    </p:bg>
    <p:spTree>
      <p:nvGrpSpPr>
        <p:cNvPr id="1" name="Shape 353"/>
        <p:cNvGrpSpPr/>
        <p:nvPr/>
      </p:nvGrpSpPr>
      <p:grpSpPr>
        <a:xfrm>
          <a:off x="0" y="0"/>
          <a:ext cx="0" cy="0"/>
          <a:chOff x="0" y="0"/>
          <a:chExt cx="0" cy="0"/>
        </a:xfrm>
      </p:grpSpPr>
      <p:cxnSp>
        <p:nvCxnSpPr>
          <p:cNvPr id="354" name="Google Shape;354;p42"/>
          <p:cNvCxnSpPr/>
          <p:nvPr/>
        </p:nvCxnSpPr>
        <p:spPr>
          <a:xfrm>
            <a:off x="459461"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5" name="Google Shape;355;p42"/>
          <p:cNvCxnSpPr/>
          <p:nvPr/>
        </p:nvCxnSpPr>
        <p:spPr>
          <a:xfrm>
            <a:off x="4892338"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
        <p:nvSpPr>
          <p:cNvPr id="356" name="Google Shape;356;p42"/>
          <p:cNvSpPr txBox="1"/>
          <p:nvPr/>
        </p:nvSpPr>
        <p:spPr>
          <a:xfrm>
            <a:off x="457776"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For</a:t>
            </a:r>
            <a:endParaRPr sz="500">
              <a:latin typeface="Helvetica Neue"/>
              <a:ea typeface="Helvetica Neue"/>
              <a:cs typeface="Helvetica Neue"/>
              <a:sym typeface="Helvetica Neue"/>
            </a:endParaRPr>
          </a:p>
        </p:txBody>
      </p:sp>
      <p:sp>
        <p:nvSpPr>
          <p:cNvPr id="357" name="Google Shape;357;p42"/>
          <p:cNvSpPr txBox="1"/>
          <p:nvPr/>
        </p:nvSpPr>
        <p:spPr>
          <a:xfrm>
            <a:off x="4892338"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By</a:t>
            </a:r>
            <a:endParaRPr sz="500">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esenter Slides">
  <p:cSld name="Template Section Title_1">
    <p:spTree>
      <p:nvGrpSpPr>
        <p:cNvPr id="1" name="Shape 362"/>
        <p:cNvGrpSpPr/>
        <p:nvPr/>
      </p:nvGrpSpPr>
      <p:grpSpPr>
        <a:xfrm>
          <a:off x="0" y="0"/>
          <a:ext cx="0" cy="0"/>
          <a:chOff x="0" y="0"/>
          <a:chExt cx="0" cy="0"/>
        </a:xfrm>
      </p:grpSpPr>
      <p:sp>
        <p:nvSpPr>
          <p:cNvPr id="363" name="Google Shape;363;p4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4" name="Google Shape;364;p4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5" name="Google Shape;365;p4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Presenter Slides</a:t>
            </a:r>
            <a:endParaRPr sz="500" b="1">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e grid">
  <p:cSld name="The grid">
    <p:bg>
      <p:bgPr>
        <a:gradFill>
          <a:gsLst>
            <a:gs pos="0">
              <a:srgbClr val="1563FF"/>
            </a:gs>
            <a:gs pos="100000">
              <a:srgbClr val="0D44CC"/>
            </a:gs>
          </a:gsLst>
          <a:lin ang="3600008" scaled="0"/>
        </a:gradFill>
        <a:effectLst/>
      </p:bgPr>
    </p:bg>
    <p:spTree>
      <p:nvGrpSpPr>
        <p:cNvPr id="1" name="Shape 27"/>
        <p:cNvGrpSpPr/>
        <p:nvPr/>
      </p:nvGrpSpPr>
      <p:grpSpPr>
        <a:xfrm>
          <a:off x="0" y="0"/>
          <a:ext cx="0" cy="0"/>
          <a:chOff x="0" y="0"/>
          <a:chExt cx="0" cy="0"/>
        </a:xfrm>
      </p:grpSpPr>
      <p:sp>
        <p:nvSpPr>
          <p:cNvPr id="28" name="Google Shape;28;p6"/>
          <p:cNvSpPr/>
          <p:nvPr/>
        </p:nvSpPr>
        <p:spPr>
          <a:xfrm>
            <a:off x="1157325" y="456902"/>
            <a:ext cx="5956200" cy="185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i="0" u="none" strike="noStrike" cap="none">
                <a:solidFill>
                  <a:schemeClr val="dk1"/>
                </a:solidFill>
                <a:latin typeface="Helvetica Neue"/>
                <a:ea typeface="Helvetica Neue"/>
                <a:cs typeface="Helvetica Neue"/>
                <a:sym typeface="Helvetica Neue"/>
              </a:rPr>
              <a:t>The grid.</a:t>
            </a:r>
            <a:endParaRPr sz="500" b="1">
              <a:solidFill>
                <a:schemeClr val="dk1"/>
              </a:solidFill>
              <a:latin typeface="Helvetica Neue"/>
              <a:ea typeface="Helvetica Neue"/>
              <a:cs typeface="Helvetica Neue"/>
              <a:sym typeface="Helvetica Neue"/>
            </a:endParaRPr>
          </a:p>
        </p:txBody>
      </p:sp>
      <p:pic>
        <p:nvPicPr>
          <p:cNvPr id="29" name="Google Shape;29;p6"/>
          <p:cNvPicPr preferRelativeResize="0"/>
          <p:nvPr/>
        </p:nvPicPr>
        <p:blipFill rotWithShape="1">
          <a:blip r:embed="rId2">
            <a:alphaModFix/>
          </a:blip>
          <a:srcRect b="-6428"/>
          <a:stretch/>
        </p:blipFill>
        <p:spPr>
          <a:xfrm>
            <a:off x="1157325" y="2006208"/>
            <a:ext cx="2233600" cy="1978350"/>
          </a:xfrm>
          <a:prstGeom prst="rect">
            <a:avLst/>
          </a:prstGeom>
          <a:noFill/>
          <a:ln>
            <a:noFill/>
          </a:ln>
        </p:spPr>
      </p:pic>
      <p:sp>
        <p:nvSpPr>
          <p:cNvPr id="30" name="Google Shape;30;p6"/>
          <p:cNvSpPr txBox="1"/>
          <p:nvPr/>
        </p:nvSpPr>
        <p:spPr>
          <a:xfrm>
            <a:off x="3652577" y="1981200"/>
            <a:ext cx="4129200" cy="2087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chemeClr val="accent6"/>
              </a:buClr>
              <a:buSzPts val="1400"/>
              <a:buFont typeface="Open Sans"/>
              <a:buNone/>
            </a:pPr>
            <a:r>
              <a:rPr lang="en" sz="1400" i="0" u="none" strike="noStrike" cap="none">
                <a:solidFill>
                  <a:schemeClr val="dk1"/>
                </a:solidFill>
                <a:latin typeface="Helvetica Neue"/>
                <a:ea typeface="Helvetica Neue"/>
                <a:cs typeface="Helvetica Neue"/>
                <a:sym typeface="Helvetica Neue"/>
              </a:rPr>
              <a:t>In order to maintain visual consistency across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slides it’s </a:t>
            </a:r>
            <a:r>
              <a:rPr lang="en" sz="1400" b="1" i="0" u="none" strike="noStrike" cap="none">
                <a:solidFill>
                  <a:schemeClr val="dk1"/>
                </a:solidFill>
                <a:latin typeface="Helvetica Neue"/>
                <a:ea typeface="Helvetica Neue"/>
                <a:cs typeface="Helvetica Neue"/>
                <a:sym typeface="Helvetica Neue"/>
              </a:rPr>
              <a:t>imperative you keep content and objects aligned to the HashiCorp </a:t>
            </a:r>
            <a:br>
              <a:rPr lang="en" sz="1400" b="1" i="0" u="none" strike="noStrike" cap="none">
                <a:solidFill>
                  <a:schemeClr val="dk1"/>
                </a:solidFill>
                <a:latin typeface="Helvetica Neue"/>
                <a:ea typeface="Helvetica Neue"/>
                <a:cs typeface="Helvetica Neue"/>
                <a:sym typeface="Helvetica Neue"/>
              </a:rPr>
            </a:br>
            <a:r>
              <a:rPr lang="en" sz="1400" b="1" i="0" u="none" strike="noStrike" cap="none">
                <a:solidFill>
                  <a:schemeClr val="dk1"/>
                </a:solidFill>
                <a:latin typeface="Helvetica Neue"/>
                <a:ea typeface="Helvetica Neue"/>
                <a:cs typeface="Helvetica Neue"/>
                <a:sym typeface="Helvetica Neue"/>
              </a:rPr>
              <a:t>Presentation grid.</a:t>
            </a:r>
            <a:endParaRPr sz="500" b="1">
              <a:solidFill>
                <a:schemeClr val="dk1"/>
              </a:solidFill>
              <a:latin typeface="Helvetica Neue"/>
              <a:ea typeface="Helvetica Neue"/>
              <a:cs typeface="Helvetica Neue"/>
              <a:sym typeface="Helvetica Neue"/>
            </a:endParaRPr>
          </a:p>
          <a:p>
            <a:pPr marL="0" marR="0" lvl="0" indent="0" algn="l" rtl="0">
              <a:lnSpc>
                <a:spcPct val="130000"/>
              </a:lnSpc>
              <a:spcBef>
                <a:spcPts val="900"/>
              </a:spcBef>
              <a:spcAft>
                <a:spcPts val="900"/>
              </a:spcAft>
              <a:buClr>
                <a:schemeClr val="accent6"/>
              </a:buClr>
              <a:buSzPts val="1400"/>
              <a:buFont typeface="Open Sans"/>
              <a:buNone/>
            </a:pPr>
            <a:r>
              <a:rPr lang="en" sz="1400" b="1" i="0" u="none" strike="noStrike" cap="none">
                <a:solidFill>
                  <a:schemeClr val="dk1"/>
                </a:solidFill>
                <a:latin typeface="Helvetica Neue"/>
                <a:ea typeface="Helvetica Neue"/>
                <a:cs typeface="Helvetica Neue"/>
                <a:sym typeface="Helvetica Neue"/>
              </a:rPr>
              <a:t>To turn on guides </a:t>
            </a:r>
            <a:r>
              <a:rPr lang="en" sz="1400" i="0" u="none" strike="noStrike" cap="none">
                <a:solidFill>
                  <a:schemeClr val="dk1"/>
                </a:solidFill>
                <a:latin typeface="Helvetica Neue"/>
                <a:ea typeface="Helvetica Neue"/>
                <a:cs typeface="Helvetica Neue"/>
                <a:sym typeface="Helvetica Neue"/>
              </a:rPr>
              <a:t>click view &gt; Guides &gt;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“Show Guides”</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s">
  <p:cSld name="Template Section Title_1_1">
    <p:spTree>
      <p:nvGrpSpPr>
        <p:cNvPr id="1" name="Shape 366"/>
        <p:cNvGrpSpPr/>
        <p:nvPr/>
      </p:nvGrpSpPr>
      <p:grpSpPr>
        <a:xfrm>
          <a:off x="0" y="0"/>
          <a:ext cx="0" cy="0"/>
          <a:chOff x="0" y="0"/>
          <a:chExt cx="0" cy="0"/>
        </a:xfrm>
      </p:grpSpPr>
      <p:sp>
        <p:nvSpPr>
          <p:cNvPr id="367" name="Google Shape;367;p45"/>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8" name="Google Shape;368;p45"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9" name="Google Shape;369;p45"/>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Title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Only Slides">
  <p:cSld name="Template Section Title_1_1_1_1">
    <p:spTree>
      <p:nvGrpSpPr>
        <p:cNvPr id="1" name="Shape 374"/>
        <p:cNvGrpSpPr/>
        <p:nvPr/>
      </p:nvGrpSpPr>
      <p:grpSpPr>
        <a:xfrm>
          <a:off x="0" y="0"/>
          <a:ext cx="0" cy="0"/>
          <a:chOff x="0" y="0"/>
          <a:chExt cx="0" cy="0"/>
        </a:xfrm>
      </p:grpSpPr>
      <p:sp>
        <p:nvSpPr>
          <p:cNvPr id="375" name="Google Shape;375;p47"/>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76" name="Google Shape;376;p47"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77" name="Google Shape;377;p47"/>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Text Only Slides</a:t>
            </a:r>
            <a:endParaRPr sz="500" b="1">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and Diagram Slides">
  <p:cSld name="Template Section Title_1_1_1_1_1">
    <p:spTree>
      <p:nvGrpSpPr>
        <p:cNvPr id="1" name="Shape 378"/>
        <p:cNvGrpSpPr/>
        <p:nvPr/>
      </p:nvGrpSpPr>
      <p:grpSpPr>
        <a:xfrm>
          <a:off x="0" y="0"/>
          <a:ext cx="0" cy="0"/>
          <a:chOff x="0" y="0"/>
          <a:chExt cx="0" cy="0"/>
        </a:xfrm>
      </p:grpSpPr>
      <p:sp>
        <p:nvSpPr>
          <p:cNvPr id="379" name="Google Shape;379;p48"/>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0" name="Google Shape;380;p48"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1" name="Google Shape;381;p48"/>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Image and Diagram Slides</a:t>
            </a:r>
            <a:endParaRPr sz="500" b="1">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creenshot Slides">
  <p:cSld name="Template Section Title_1_1_1_1_1_1">
    <p:spTree>
      <p:nvGrpSpPr>
        <p:cNvPr id="1" name="Shape 382"/>
        <p:cNvGrpSpPr/>
        <p:nvPr/>
      </p:nvGrpSpPr>
      <p:grpSpPr>
        <a:xfrm>
          <a:off x="0" y="0"/>
          <a:ext cx="0" cy="0"/>
          <a:chOff x="0" y="0"/>
          <a:chExt cx="0" cy="0"/>
        </a:xfrm>
      </p:grpSpPr>
      <p:sp>
        <p:nvSpPr>
          <p:cNvPr id="383" name="Google Shape;383;p49"/>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4" name="Google Shape;384;p49"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5" name="Google Shape;385;p49"/>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Screenshot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 Block Slides">
  <p:cSld name="Template Section Title_1_1_1_1_1_1_1">
    <p:spTree>
      <p:nvGrpSpPr>
        <p:cNvPr id="1" name="Shape 386"/>
        <p:cNvGrpSpPr/>
        <p:nvPr/>
      </p:nvGrpSpPr>
      <p:grpSpPr>
        <a:xfrm>
          <a:off x="0" y="0"/>
          <a:ext cx="0" cy="0"/>
          <a:chOff x="0" y="0"/>
          <a:chExt cx="0" cy="0"/>
        </a:xfrm>
      </p:grpSpPr>
      <p:sp>
        <p:nvSpPr>
          <p:cNvPr id="387" name="Google Shape;387;p50"/>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8" name="Google Shape;388;p50"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9" name="Google Shape;389;p50"/>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Code Block Slides</a:t>
            </a:r>
            <a:endParaRPr sz="500" b="1">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quence Slides">
  <p:cSld name="Template Section Title_1_1_1_1_1_1_1_1">
    <p:spTree>
      <p:nvGrpSpPr>
        <p:cNvPr id="1" name="Shape 390"/>
        <p:cNvGrpSpPr/>
        <p:nvPr/>
      </p:nvGrpSpPr>
      <p:grpSpPr>
        <a:xfrm>
          <a:off x="0" y="0"/>
          <a:ext cx="0" cy="0"/>
          <a:chOff x="0" y="0"/>
          <a:chExt cx="0" cy="0"/>
        </a:xfrm>
      </p:grpSpPr>
      <p:sp>
        <p:nvSpPr>
          <p:cNvPr id="391" name="Google Shape;391;p51"/>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2" name="Google Shape;392;p51"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3" name="Google Shape;393;p51"/>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Sequence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llout Slides">
  <p:cSld name="Template Section Title_1_1_1_1_1_1_1_1_1">
    <p:spTree>
      <p:nvGrpSpPr>
        <p:cNvPr id="1" name="Shape 394"/>
        <p:cNvGrpSpPr/>
        <p:nvPr/>
      </p:nvGrpSpPr>
      <p:grpSpPr>
        <a:xfrm>
          <a:off x="0" y="0"/>
          <a:ext cx="0" cy="0"/>
          <a:chOff x="0" y="0"/>
          <a:chExt cx="0" cy="0"/>
        </a:xfrm>
      </p:grpSpPr>
      <p:sp>
        <p:nvSpPr>
          <p:cNvPr id="395" name="Google Shape;395;p52"/>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6" name="Google Shape;396;p52"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7" name="Google Shape;397;p52"/>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Callout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llection Slides">
  <p:cSld name="Template Section Title_1_1_1_1_1_1_1_1_1_1">
    <p:spTree>
      <p:nvGrpSpPr>
        <p:cNvPr id="1" name="Shape 398"/>
        <p:cNvGrpSpPr/>
        <p:nvPr/>
      </p:nvGrpSpPr>
      <p:grpSpPr>
        <a:xfrm>
          <a:off x="0" y="0"/>
          <a:ext cx="0" cy="0"/>
          <a:chOff x="0" y="0"/>
          <a:chExt cx="0" cy="0"/>
        </a:xfrm>
      </p:grpSpPr>
      <p:sp>
        <p:nvSpPr>
          <p:cNvPr id="399" name="Google Shape;399;p53"/>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0" name="Google Shape;400;p53"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1" name="Google Shape;401;p53"/>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Collection Slides</a:t>
            </a:r>
            <a:endParaRPr sz="500" b="1">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Slides">
  <p:cSld name="Template Section Title_1_1_1_1_1_1_1_1_1_1_1">
    <p:spTree>
      <p:nvGrpSpPr>
        <p:cNvPr id="1" name="Shape 402"/>
        <p:cNvGrpSpPr/>
        <p:nvPr/>
      </p:nvGrpSpPr>
      <p:grpSpPr>
        <a:xfrm>
          <a:off x="0" y="0"/>
          <a:ext cx="0" cy="0"/>
          <a:chOff x="0" y="0"/>
          <a:chExt cx="0" cy="0"/>
        </a:xfrm>
      </p:grpSpPr>
      <p:sp>
        <p:nvSpPr>
          <p:cNvPr id="403" name="Google Shape;403;p5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4" name="Google Shape;404;p5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5" name="Google Shape;405;p5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Table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Splash - HashiCorp_2">
    <p:bg>
      <p:bgPr>
        <a:solidFill>
          <a:srgbClr val="000000"/>
        </a:solidFill>
        <a:effectLst/>
      </p:bgPr>
    </p:bg>
    <p:spTree>
      <p:nvGrpSpPr>
        <p:cNvPr id="1" name="Shape 422"/>
        <p:cNvGrpSpPr/>
        <p:nvPr/>
      </p:nvGrpSpPr>
      <p:grpSpPr>
        <a:xfrm>
          <a:off x="0" y="0"/>
          <a:ext cx="0" cy="0"/>
          <a:chOff x="0" y="0"/>
          <a:chExt cx="0" cy="0"/>
        </a:xfrm>
      </p:grpSpPr>
      <p:sp>
        <p:nvSpPr>
          <p:cNvPr id="423" name="Google Shape;423;p5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24" name="Google Shape;424;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5" name="Google Shape;425;p56"/>
          <p:cNvSpPr txBox="1"/>
          <p:nvPr/>
        </p:nvSpPr>
        <p:spPr>
          <a:xfrm>
            <a:off x="457776" y="2815846"/>
            <a:ext cx="8180100" cy="164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6"/>
              </a:buClr>
              <a:buSzPts val="3600"/>
              <a:buFont typeface="Open Sans"/>
              <a:buNone/>
            </a:pPr>
            <a:r>
              <a:rPr lang="en" sz="3600" b="1" i="0" u="none" strike="noStrike" cap="none">
                <a:solidFill>
                  <a:srgbClr val="FFFFFF"/>
                </a:solidFill>
                <a:latin typeface="Helvetica Neue"/>
                <a:ea typeface="Helvetica Neue"/>
                <a:cs typeface="Helvetica Neue"/>
                <a:sym typeface="Helvetica Neue"/>
              </a:rPr>
              <a:t>Thank You</a:t>
            </a:r>
            <a:endParaRPr sz="500" b="1">
              <a:solidFill>
                <a:srgbClr val="FFFFFF"/>
              </a:solidFill>
              <a:latin typeface="Helvetica Neue"/>
              <a:ea typeface="Helvetica Neue"/>
              <a:cs typeface="Helvetica Neue"/>
              <a:sym typeface="Helvetica Neue"/>
            </a:endParaRPr>
          </a:p>
          <a:p>
            <a:pPr marL="0" marR="0" lvl="0" indent="0" algn="ctr" rtl="0">
              <a:lnSpc>
                <a:spcPct val="100000"/>
              </a:lnSpc>
              <a:spcBef>
                <a:spcPts val="200"/>
              </a:spcBef>
              <a:spcAft>
                <a:spcPts val="0"/>
              </a:spcAft>
              <a:buClr>
                <a:srgbClr val="F8F8F2"/>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hello@hashicorp.com</a:t>
            </a:r>
            <a:endParaRPr sz="500" b="1">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none" strike="noStrike" cap="none">
                <a:solidFill>
                  <a:srgbClr val="FFFFFF"/>
                </a:solidFill>
                <a:latin typeface="Helvetica Neue"/>
                <a:ea typeface="Helvetica Neue"/>
                <a:cs typeface="Helvetica Neue"/>
                <a:sym typeface="Helvetica Neue"/>
              </a:rPr>
              <a:t>www.hashicorp.com</a:t>
            </a:r>
            <a:endParaRPr sz="500" b="1">
              <a:solidFill>
                <a:srgbClr val="FFFFFF"/>
              </a:solidFill>
              <a:latin typeface="Helvetica Neue"/>
              <a:ea typeface="Helvetica Neue"/>
              <a:cs typeface="Helvetica Neue"/>
              <a:sym typeface="Helvetica Neue"/>
            </a:endParaRPr>
          </a:p>
        </p:txBody>
      </p:sp>
      <p:grpSp>
        <p:nvGrpSpPr>
          <p:cNvPr id="426" name="Google Shape;426;p56"/>
          <p:cNvGrpSpPr/>
          <p:nvPr/>
        </p:nvGrpSpPr>
        <p:grpSpPr>
          <a:xfrm>
            <a:off x="4223629" y="1648148"/>
            <a:ext cx="696091" cy="732226"/>
            <a:chOff x="11263011" y="4395060"/>
            <a:chExt cx="1856242" cy="1952604"/>
          </a:xfrm>
        </p:grpSpPr>
        <p:sp>
          <p:nvSpPr>
            <p:cNvPr id="427" name="Google Shape;427;p56"/>
            <p:cNvSpPr/>
            <p:nvPr/>
          </p:nvSpPr>
          <p:spPr>
            <a:xfrm>
              <a:off x="11263011" y="4395060"/>
              <a:ext cx="772710" cy="1676373"/>
            </a:xfrm>
            <a:custGeom>
              <a:avLst/>
              <a:gdLst/>
              <a:ahLst/>
              <a:cxnLst/>
              <a:rect l="l" t="t" r="r" b="b"/>
              <a:pathLst>
                <a:path w="772710" h="1676373" extrusionOk="0">
                  <a:moveTo>
                    <a:pt x="772711" y="0"/>
                  </a:moveTo>
                  <a:lnTo>
                    <a:pt x="0" y="443695"/>
                  </a:lnTo>
                  <a:lnTo>
                    <a:pt x="0" y="443695"/>
                  </a:lnTo>
                  <a:lnTo>
                    <a:pt x="0" y="1508909"/>
                  </a:lnTo>
                  <a:lnTo>
                    <a:pt x="289984" y="1676374"/>
                  </a:lnTo>
                  <a:lnTo>
                    <a:pt x="289984" y="609434"/>
                  </a:lnTo>
                  <a:lnTo>
                    <a:pt x="772711" y="33320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8" name="Google Shape;428;p56"/>
            <p:cNvSpPr/>
            <p:nvPr/>
          </p:nvSpPr>
          <p:spPr>
            <a:xfrm>
              <a:off x="11745738" y="4395060"/>
              <a:ext cx="890788" cy="1952604"/>
            </a:xfrm>
            <a:custGeom>
              <a:avLst/>
              <a:gdLst/>
              <a:ahLst/>
              <a:cxnLst/>
              <a:rect l="l" t="t" r="r" b="b"/>
              <a:pathLst>
                <a:path w="890788" h="1952604" extrusionOk="0">
                  <a:moveTo>
                    <a:pt x="599068" y="0"/>
                  </a:moveTo>
                  <a:lnTo>
                    <a:pt x="599068" y="849409"/>
                  </a:lnTo>
                  <a:lnTo>
                    <a:pt x="289984" y="849409"/>
                  </a:lnTo>
                  <a:lnTo>
                    <a:pt x="289984" y="531744"/>
                  </a:lnTo>
                  <a:lnTo>
                    <a:pt x="0" y="699209"/>
                  </a:lnTo>
                  <a:lnTo>
                    <a:pt x="0" y="1785140"/>
                  </a:lnTo>
                  <a:lnTo>
                    <a:pt x="289984" y="1952604"/>
                  </a:lnTo>
                  <a:lnTo>
                    <a:pt x="289984" y="1106649"/>
                  </a:lnTo>
                  <a:lnTo>
                    <a:pt x="599068" y="1106649"/>
                  </a:lnTo>
                  <a:lnTo>
                    <a:pt x="599068" y="1420861"/>
                  </a:lnTo>
                  <a:lnTo>
                    <a:pt x="890788" y="1255122"/>
                  </a:lnTo>
                  <a:lnTo>
                    <a:pt x="890788" y="1674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9" name="Google Shape;429;p56"/>
            <p:cNvSpPr/>
            <p:nvPr/>
          </p:nvSpPr>
          <p:spPr>
            <a:xfrm>
              <a:off x="12344806" y="4673016"/>
              <a:ext cx="774447" cy="1674647"/>
            </a:xfrm>
            <a:custGeom>
              <a:avLst/>
              <a:gdLst/>
              <a:ahLst/>
              <a:cxnLst/>
              <a:rect l="l" t="t" r="r" b="b"/>
              <a:pathLst>
                <a:path w="774447" h="1674647" extrusionOk="0">
                  <a:moveTo>
                    <a:pt x="0" y="1674648"/>
                  </a:moveTo>
                  <a:lnTo>
                    <a:pt x="774447" y="1230952"/>
                  </a:lnTo>
                  <a:lnTo>
                    <a:pt x="774447" y="1230952"/>
                  </a:lnTo>
                  <a:lnTo>
                    <a:pt x="774447" y="165738"/>
                  </a:lnTo>
                  <a:lnTo>
                    <a:pt x="482727" y="0"/>
                  </a:lnTo>
                  <a:lnTo>
                    <a:pt x="482727" y="1065214"/>
                  </a:lnTo>
                  <a:lnTo>
                    <a:pt x="0" y="13414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best practices">
  <p:cSld name="Content best practices">
    <p:bg>
      <p:bgPr>
        <a:gradFill>
          <a:gsLst>
            <a:gs pos="0">
              <a:srgbClr val="1563FF"/>
            </a:gs>
            <a:gs pos="100000">
              <a:srgbClr val="0D44CC"/>
            </a:gs>
          </a:gsLst>
          <a:lin ang="3600008" scaled="0"/>
        </a:gradFill>
        <a:effectLst/>
      </p:bgPr>
    </p:bg>
    <p:spTree>
      <p:nvGrpSpPr>
        <p:cNvPr id="1" name="Shape 43"/>
        <p:cNvGrpSpPr/>
        <p:nvPr/>
      </p:nvGrpSpPr>
      <p:grpSpPr>
        <a:xfrm>
          <a:off x="0" y="0"/>
          <a:ext cx="0" cy="0"/>
          <a:chOff x="0" y="0"/>
          <a:chExt cx="0" cy="0"/>
        </a:xfrm>
      </p:grpSpPr>
      <p:pic>
        <p:nvPicPr>
          <p:cNvPr id="44" name="Google Shape;44;p8" descr="Google Shape;2624;p121"/>
          <p:cNvPicPr preferRelativeResize="0"/>
          <p:nvPr/>
        </p:nvPicPr>
        <p:blipFill rotWithShape="1">
          <a:blip r:embed="rId2">
            <a:alphaModFix/>
          </a:blip>
          <a:srcRect/>
          <a:stretch/>
        </p:blipFill>
        <p:spPr>
          <a:xfrm>
            <a:off x="1157636" y="2754024"/>
            <a:ext cx="2373808" cy="1354450"/>
          </a:xfrm>
          <a:prstGeom prst="rect">
            <a:avLst/>
          </a:prstGeom>
          <a:noFill/>
          <a:ln>
            <a:noFill/>
          </a:ln>
        </p:spPr>
      </p:pic>
      <p:sp>
        <p:nvSpPr>
          <p:cNvPr id="45" name="Google Shape;45;p8"/>
          <p:cNvSpPr txBox="1"/>
          <p:nvPr/>
        </p:nvSpPr>
        <p:spPr>
          <a:xfrm>
            <a:off x="3790917" y="2754024"/>
            <a:ext cx="2967300" cy="1354500"/>
          </a:xfrm>
          <a:prstGeom prst="rect">
            <a:avLst/>
          </a:prstGeom>
          <a:noFill/>
          <a:ln>
            <a:noFill/>
          </a:ln>
        </p:spPr>
        <p:txBody>
          <a:bodyPr spcFirstLastPara="1" wrap="square" lIns="34275" tIns="34275" rIns="34275" bIns="34275" anchor="t" anchorCtr="0">
            <a:normAutofit/>
          </a:bodyPr>
          <a:lstStyle/>
          <a:p>
            <a:pPr marL="0" marR="0" lvl="0" indent="0" algn="l" rtl="0">
              <a:lnSpc>
                <a:spcPct val="12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Avoid when presenting </a:t>
            </a:r>
            <a:br>
              <a:rPr lang="en" sz="1400" b="1" i="0" u="none" strike="noStrike" cap="none">
                <a:solidFill>
                  <a:srgbClr val="FFFFFF"/>
                </a:solidFill>
                <a:latin typeface="Helvetica Neue"/>
                <a:ea typeface="Helvetica Neue"/>
                <a:cs typeface="Helvetica Neue"/>
                <a:sym typeface="Helvetica Neue"/>
              </a:rPr>
            </a:br>
            <a:r>
              <a:rPr lang="en" sz="1400" b="1" i="0" u="none" strike="noStrike" cap="none">
                <a:solidFill>
                  <a:srgbClr val="FFFFFF"/>
                </a:solidFill>
                <a:latin typeface="Helvetica Neue"/>
                <a:ea typeface="Helvetica Neue"/>
                <a:cs typeface="Helvetica Neue"/>
                <a:sym typeface="Helvetica Neue"/>
              </a:rPr>
              <a:t>to an audience</a:t>
            </a:r>
            <a:endParaRPr sz="500">
              <a:latin typeface="Helvetica Neue"/>
              <a:ea typeface="Helvetica Neue"/>
              <a:cs typeface="Helvetica Neue"/>
              <a:sym typeface="Helvetica Neue"/>
            </a:endParaRPr>
          </a:p>
        </p:txBody>
      </p:sp>
      <p:grpSp>
        <p:nvGrpSpPr>
          <p:cNvPr id="46" name="Google Shape;46;p8"/>
          <p:cNvGrpSpPr/>
          <p:nvPr/>
        </p:nvGrpSpPr>
        <p:grpSpPr>
          <a:xfrm>
            <a:off x="3256685" y="3815590"/>
            <a:ext cx="369113" cy="369113"/>
            <a:chOff x="0" y="0"/>
            <a:chExt cx="984300" cy="984300"/>
          </a:xfrm>
        </p:grpSpPr>
        <p:sp>
          <p:nvSpPr>
            <p:cNvPr id="47" name="Google Shape;47;p8"/>
            <p:cNvSpPr/>
            <p:nvPr/>
          </p:nvSpPr>
          <p:spPr>
            <a:xfrm>
              <a:off x="0" y="0"/>
              <a:ext cx="984300" cy="984300"/>
            </a:xfrm>
            <a:prstGeom prst="ellipse">
              <a:avLst/>
            </a:prstGeom>
            <a:blipFill rotWithShape="1">
              <a:blip r:embed="rId3">
                <a:alphaModFix/>
              </a:blip>
              <a:tile tx="0" ty="0" sx="99997" sy="99997" flip="none" algn="tl"/>
            </a:blipFill>
            <a:ln w="38100" cap="flat" cmpd="sng">
              <a:solidFill>
                <a:srgbClr val="FFFFFF"/>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pic>
          <p:nvPicPr>
            <p:cNvPr id="48" name="Google Shape;48;p8" descr="Image"/>
            <p:cNvPicPr preferRelativeResize="0"/>
            <p:nvPr/>
          </p:nvPicPr>
          <p:blipFill rotWithShape="1">
            <a:blip r:embed="rId4">
              <a:alphaModFix/>
            </a:blip>
            <a:srcRect/>
            <a:stretch/>
          </p:blipFill>
          <p:spPr>
            <a:xfrm>
              <a:off x="316717" y="316717"/>
              <a:ext cx="350718" cy="350718"/>
            </a:xfrm>
            <a:prstGeom prst="rect">
              <a:avLst/>
            </a:prstGeom>
            <a:noFill/>
            <a:ln>
              <a:noFill/>
            </a:ln>
          </p:spPr>
        </p:pic>
      </p:grpSp>
      <p:sp>
        <p:nvSpPr>
          <p:cNvPr id="49" name="Google Shape;49;p8"/>
          <p:cNvSpPr/>
          <p:nvPr/>
        </p:nvSpPr>
        <p:spPr>
          <a:xfrm>
            <a:off x="1157625" y="456900"/>
            <a:ext cx="5567100" cy="2248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Content best practices.</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Dense information is difficult to digest.</a:t>
            </a:r>
            <a:r>
              <a:rPr lang="en" sz="1400" i="0" u="none" strike="noStrike" cap="none">
                <a:solidFill>
                  <a:srgbClr val="FFFFFF"/>
                </a:solidFill>
                <a:latin typeface="Helvetica Neue"/>
                <a:ea typeface="Helvetica Neue"/>
                <a:cs typeface="Helvetica Neue"/>
                <a:sym typeface="Helvetica Neue"/>
              </a:rPr>
              <a:t> An example of a dense slide may include a slide title, overview paragraph text, bullet point, and an image.</a:t>
            </a:r>
            <a:endParaRPr sz="500">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White Logomark Messaging">
  <p:cSld name="Title Top (TT)_1_1">
    <p:spTree>
      <p:nvGrpSpPr>
        <p:cNvPr id="1" name="Shape 511"/>
        <p:cNvGrpSpPr/>
        <p:nvPr/>
      </p:nvGrpSpPr>
      <p:grpSpPr>
        <a:xfrm>
          <a:off x="0" y="0"/>
          <a:ext cx="0" cy="0"/>
          <a:chOff x="0" y="0"/>
          <a:chExt cx="0" cy="0"/>
        </a:xfrm>
      </p:grpSpPr>
      <p:pic>
        <p:nvPicPr>
          <p:cNvPr id="512" name="Google Shape;512;p70"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513" name="Google Shape;513;p70"/>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514" name="Google Shape;514;p70"/>
          <p:cNvSpPr/>
          <p:nvPr/>
        </p:nvSpPr>
        <p:spPr>
          <a:xfrm>
            <a:off x="6477065" y="0"/>
            <a:ext cx="2667000" cy="5143500"/>
          </a:xfrm>
          <a:prstGeom prst="rect">
            <a:avLst/>
          </a:prstGeom>
          <a:solidFill>
            <a:srgbClr val="DCDDE0">
              <a:alpha val="33330"/>
            </a:srgbClr>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quence White 1">
  <p:cSld name="CUSTOM_3">
    <p:spTree>
      <p:nvGrpSpPr>
        <p:cNvPr id="1" name="Shape 589"/>
        <p:cNvGrpSpPr/>
        <p:nvPr/>
      </p:nvGrpSpPr>
      <p:grpSpPr>
        <a:xfrm>
          <a:off x="0" y="0"/>
          <a:ext cx="0" cy="0"/>
          <a:chOff x="0" y="0"/>
          <a:chExt cx="0" cy="0"/>
        </a:xfrm>
      </p:grpSpPr>
      <p:cxnSp>
        <p:nvCxnSpPr>
          <p:cNvPr id="590" name="Google Shape;590;p79"/>
          <p:cNvCxnSpPr/>
          <p:nvPr/>
        </p:nvCxnSpPr>
        <p:spPr>
          <a:xfrm>
            <a:off x="0" y="683494"/>
            <a:ext cx="1489200" cy="0"/>
          </a:xfrm>
          <a:prstGeom prst="straightConnector1">
            <a:avLst/>
          </a:prstGeom>
          <a:noFill/>
          <a:ln w="19050" cap="flat" cmpd="sng">
            <a:solidFill>
              <a:srgbClr val="D2D4DB"/>
            </a:solidFill>
            <a:prstDash val="solid"/>
            <a:miter lim="400000"/>
            <a:headEnd type="none" w="sm" len="sm"/>
            <a:tailEnd type="none" w="sm" len="sm"/>
          </a:ln>
        </p:spPr>
      </p:cxnSp>
      <p:sp>
        <p:nvSpPr>
          <p:cNvPr id="591" name="Google Shape;591;p79"/>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92" name="Google Shape;592;p79"/>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quence White 2">
  <p:cSld name="CUSTOM_3_1">
    <p:spTree>
      <p:nvGrpSpPr>
        <p:cNvPr id="1" name="Shape 593"/>
        <p:cNvGrpSpPr/>
        <p:nvPr/>
      </p:nvGrpSpPr>
      <p:grpSpPr>
        <a:xfrm>
          <a:off x="0" y="0"/>
          <a:ext cx="0" cy="0"/>
          <a:chOff x="0" y="0"/>
          <a:chExt cx="0" cy="0"/>
        </a:xfrm>
      </p:grpSpPr>
      <p:cxnSp>
        <p:nvCxnSpPr>
          <p:cNvPr id="594" name="Google Shape;594;p80"/>
          <p:cNvCxnSpPr/>
          <p:nvPr/>
        </p:nvCxnSpPr>
        <p:spPr>
          <a:xfrm rot="10800000">
            <a:off x="-8816" y="679774"/>
            <a:ext cx="1497900" cy="0"/>
          </a:xfrm>
          <a:prstGeom prst="straightConnector1">
            <a:avLst/>
          </a:prstGeom>
          <a:noFill/>
          <a:ln w="19050" cap="flat" cmpd="sng">
            <a:solidFill>
              <a:srgbClr val="DBDBDC"/>
            </a:solidFill>
            <a:prstDash val="solid"/>
            <a:miter lim="400000"/>
            <a:headEnd type="none" w="sm" len="sm"/>
            <a:tailEnd type="none" w="sm" len="sm"/>
          </a:ln>
        </p:spPr>
      </p:cxnSp>
      <p:sp>
        <p:nvSpPr>
          <p:cNvPr id="595" name="Google Shape;595;p80"/>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DBDBD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96" name="Google Shape;596;p80"/>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quence White Numbers 1">
  <p:cSld name="CUSTOM_3_1_2">
    <p:spTree>
      <p:nvGrpSpPr>
        <p:cNvPr id="1" name="Shape 597"/>
        <p:cNvGrpSpPr/>
        <p:nvPr/>
      </p:nvGrpSpPr>
      <p:grpSpPr>
        <a:xfrm>
          <a:off x="0" y="0"/>
          <a:ext cx="0" cy="0"/>
          <a:chOff x="0" y="0"/>
          <a:chExt cx="0" cy="0"/>
        </a:xfrm>
      </p:grpSpPr>
      <p:cxnSp>
        <p:nvCxnSpPr>
          <p:cNvPr id="598" name="Google Shape;598;p81"/>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599" name="Google Shape;599;p81"/>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0" name="Google Shape;600;p81"/>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1" name="Google Shape;601;p81"/>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quence White Numbers 2">
  <p:cSld name="CUSTOM_3_1_2_1">
    <p:spTree>
      <p:nvGrpSpPr>
        <p:cNvPr id="1" name="Shape 602"/>
        <p:cNvGrpSpPr/>
        <p:nvPr/>
      </p:nvGrpSpPr>
      <p:grpSpPr>
        <a:xfrm>
          <a:off x="0" y="0"/>
          <a:ext cx="0" cy="0"/>
          <a:chOff x="0" y="0"/>
          <a:chExt cx="0" cy="0"/>
        </a:xfrm>
      </p:grpSpPr>
      <p:cxnSp>
        <p:nvCxnSpPr>
          <p:cNvPr id="603" name="Google Shape;603;p82"/>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4" name="Google Shape;604;p82"/>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5" name="Google Shape;605;p82"/>
          <p:cNvSpPr/>
          <p:nvPr/>
        </p:nvSpPr>
        <p:spPr>
          <a:xfrm>
            <a:off x="12573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6" name="Google Shape;606;p82"/>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quence White Numbers 3">
  <p:cSld name="CUSTOM_3_1_2_1_1">
    <p:spTree>
      <p:nvGrpSpPr>
        <p:cNvPr id="1" name="Shape 607"/>
        <p:cNvGrpSpPr/>
        <p:nvPr/>
      </p:nvGrpSpPr>
      <p:grpSpPr>
        <a:xfrm>
          <a:off x="0" y="0"/>
          <a:ext cx="0" cy="0"/>
          <a:chOff x="0" y="0"/>
          <a:chExt cx="0" cy="0"/>
        </a:xfrm>
      </p:grpSpPr>
      <p:cxnSp>
        <p:nvCxnSpPr>
          <p:cNvPr id="608" name="Google Shape;608;p83"/>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9" name="Google Shape;609;p83"/>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0" name="Google Shape;610;p83"/>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1" name="Google Shape;611;p83"/>
          <p:cNvSpPr/>
          <p:nvPr/>
        </p:nvSpPr>
        <p:spPr>
          <a:xfrm>
            <a:off x="20574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quence White Vertical 1">
  <p:cSld name="CUSTOM_3_1_2_1_1_1">
    <p:spTree>
      <p:nvGrpSpPr>
        <p:cNvPr id="1" name="Shape 612"/>
        <p:cNvGrpSpPr/>
        <p:nvPr/>
      </p:nvGrpSpPr>
      <p:grpSpPr>
        <a:xfrm>
          <a:off x="0" y="0"/>
          <a:ext cx="0" cy="0"/>
          <a:chOff x="0" y="0"/>
          <a:chExt cx="0" cy="0"/>
        </a:xfrm>
      </p:grpSpPr>
      <p:cxnSp>
        <p:nvCxnSpPr>
          <p:cNvPr id="613" name="Google Shape;613;p84"/>
          <p:cNvCxnSpPr/>
          <p:nvPr/>
        </p:nvCxnSpPr>
        <p:spPr>
          <a:xfrm>
            <a:off x="1551307" y="0"/>
            <a:ext cx="0" cy="3554400"/>
          </a:xfrm>
          <a:prstGeom prst="straightConnector1">
            <a:avLst/>
          </a:prstGeom>
          <a:noFill/>
          <a:ln w="19050" cap="flat" cmpd="sng">
            <a:solidFill>
              <a:srgbClr val="D2D4DB"/>
            </a:solidFill>
            <a:prstDash val="solid"/>
            <a:miter lim="400000"/>
            <a:headEnd type="none" w="sm" len="sm"/>
            <a:tailEnd type="none" w="sm" len="sm"/>
          </a:ln>
        </p:spPr>
      </p:cxnSp>
      <p:sp>
        <p:nvSpPr>
          <p:cNvPr id="614" name="Google Shape;614;p84"/>
          <p:cNvSpPr/>
          <p:nvPr/>
        </p:nvSpPr>
        <p:spPr>
          <a:xfrm>
            <a:off x="1291940" y="3249356"/>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5" name="Google Shape;615;p84"/>
          <p:cNvSpPr/>
          <p:nvPr/>
        </p:nvSpPr>
        <p:spPr>
          <a:xfrm>
            <a:off x="1291940" y="2266029"/>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6" name="Google Shape;616;p84"/>
          <p:cNvSpPr/>
          <p:nvPr/>
        </p:nvSpPr>
        <p:spPr>
          <a:xfrm>
            <a:off x="1291940" y="1282563"/>
            <a:ext cx="518700" cy="518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quence Black 1">
  <p:cSld name="CUSTOM_3_1_1">
    <p:bg>
      <p:bgPr>
        <a:solidFill>
          <a:srgbClr val="000000"/>
        </a:solidFill>
        <a:effectLst/>
      </p:bgPr>
    </p:bg>
    <p:spTree>
      <p:nvGrpSpPr>
        <p:cNvPr id="1" name="Shape 617"/>
        <p:cNvGrpSpPr/>
        <p:nvPr/>
      </p:nvGrpSpPr>
      <p:grpSpPr>
        <a:xfrm>
          <a:off x="0" y="0"/>
          <a:ext cx="0" cy="0"/>
          <a:chOff x="0" y="0"/>
          <a:chExt cx="0" cy="0"/>
        </a:xfrm>
      </p:grpSpPr>
      <p:cxnSp>
        <p:nvCxnSpPr>
          <p:cNvPr id="618" name="Google Shape;618;p85"/>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19" name="Google Shape;619;p85"/>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0" name="Google Shape;620;p85"/>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quence Black 2">
  <p:cSld name="CUSTOM_3_1_1_1">
    <p:bg>
      <p:bgPr>
        <a:solidFill>
          <a:srgbClr val="000000"/>
        </a:solidFill>
        <a:effectLst/>
      </p:bgPr>
    </p:bg>
    <p:spTree>
      <p:nvGrpSpPr>
        <p:cNvPr id="1" name="Shape 621"/>
        <p:cNvGrpSpPr/>
        <p:nvPr/>
      </p:nvGrpSpPr>
      <p:grpSpPr>
        <a:xfrm>
          <a:off x="0" y="0"/>
          <a:ext cx="0" cy="0"/>
          <a:chOff x="0" y="0"/>
          <a:chExt cx="0" cy="0"/>
        </a:xfrm>
      </p:grpSpPr>
      <p:cxnSp>
        <p:nvCxnSpPr>
          <p:cNvPr id="622" name="Google Shape;622;p86"/>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23" name="Google Shape;623;p86"/>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4" name="Google Shape;624;p86"/>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quence Black Numbers 1">
  <p:cSld name="CUSTOM_3_1_1_1_1">
    <p:bg>
      <p:bgPr>
        <a:solidFill>
          <a:srgbClr val="000000"/>
        </a:solidFill>
        <a:effectLst/>
      </p:bgPr>
    </p:bg>
    <p:spTree>
      <p:nvGrpSpPr>
        <p:cNvPr id="1" name="Shape 625"/>
        <p:cNvGrpSpPr/>
        <p:nvPr/>
      </p:nvGrpSpPr>
      <p:grpSpPr>
        <a:xfrm>
          <a:off x="0" y="0"/>
          <a:ext cx="0" cy="0"/>
          <a:chOff x="0" y="0"/>
          <a:chExt cx="0" cy="0"/>
        </a:xfrm>
      </p:grpSpPr>
      <p:cxnSp>
        <p:nvCxnSpPr>
          <p:cNvPr id="626" name="Google Shape;626;p87"/>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27" name="Google Shape;627;p87"/>
          <p:cNvSpPr/>
          <p:nvPr/>
        </p:nvSpPr>
        <p:spPr>
          <a:xfrm>
            <a:off x="4572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8" name="Google Shape;628;p87"/>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9" name="Google Shape;629;p87"/>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urity indicators">
  <p:cSld name="Security indicators">
    <p:bg>
      <p:bgPr>
        <a:gradFill>
          <a:gsLst>
            <a:gs pos="0">
              <a:srgbClr val="1563FF"/>
            </a:gs>
            <a:gs pos="100000">
              <a:srgbClr val="0D44CC"/>
            </a:gs>
          </a:gsLst>
          <a:lin ang="3600008" scaled="0"/>
        </a:gradFill>
        <a:effectLst/>
      </p:bgPr>
    </p:bg>
    <p:spTree>
      <p:nvGrpSpPr>
        <p:cNvPr id="1" name="Shape 64"/>
        <p:cNvGrpSpPr/>
        <p:nvPr/>
      </p:nvGrpSpPr>
      <p:grpSpPr>
        <a:xfrm>
          <a:off x="0" y="0"/>
          <a:ext cx="0" cy="0"/>
          <a:chOff x="0" y="0"/>
          <a:chExt cx="0" cy="0"/>
        </a:xfrm>
      </p:grpSpPr>
      <p:sp>
        <p:nvSpPr>
          <p:cNvPr id="65" name="Google Shape;65;p10"/>
          <p:cNvSpPr/>
          <p:nvPr/>
        </p:nvSpPr>
        <p:spPr>
          <a:xfrm>
            <a:off x="5585361" y="1771650"/>
            <a:ext cx="3303000" cy="2553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Public Content</a:t>
            </a:r>
            <a:r>
              <a:rPr lang="en" sz="1400" i="0" u="none" strike="noStrike" cap="none">
                <a:solidFill>
                  <a:srgbClr val="FFFFFF"/>
                </a:solidFill>
                <a:latin typeface="Helvetica Neue"/>
                <a:ea typeface="Helvetica Neue"/>
                <a:cs typeface="Helvetica Neue"/>
                <a:sym typeface="Helvetica Neue"/>
              </a:rPr>
              <a:t> (Low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No indicator needed.</a:t>
            </a:r>
            <a:endParaRPr sz="1100" i="1" u="none" strike="noStrike" cap="none">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endParaRPr sz="1100" i="1">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Restricted Content</a:t>
            </a:r>
            <a:r>
              <a:rPr lang="en" sz="1400" i="0" u="none" strike="noStrike" cap="none">
                <a:solidFill>
                  <a:srgbClr val="FFFFFF"/>
                </a:solidFill>
                <a:latin typeface="Helvetica Neue"/>
                <a:ea typeface="Helvetica Neue"/>
                <a:cs typeface="Helvetica Neue"/>
                <a:sym typeface="Helvetica Neue"/>
              </a:rPr>
              <a:t> (Medium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customers under NDA.</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b="1">
                <a:solidFill>
                  <a:srgbClr val="FFFFFF"/>
                </a:solidFill>
                <a:latin typeface="Helvetica Neue"/>
                <a:ea typeface="Helvetica Neue"/>
                <a:cs typeface="Helvetica Neue"/>
                <a:sym typeface="Helvetica Neue"/>
              </a:rPr>
              <a:t>Confidential</a:t>
            </a:r>
            <a:r>
              <a:rPr lang="en" sz="1400" b="1" i="0" u="none" strike="noStrike" cap="none">
                <a:solidFill>
                  <a:srgbClr val="FFFFFF"/>
                </a:solidFill>
                <a:latin typeface="Helvetica Neue"/>
                <a:ea typeface="Helvetica Neue"/>
                <a:cs typeface="Helvetica Neue"/>
                <a:sym typeface="Helvetica Neue"/>
              </a:rPr>
              <a:t> Content </a:t>
            </a:r>
            <a:r>
              <a:rPr lang="en" sz="1400" i="0" u="none" strike="noStrike" cap="none">
                <a:solidFill>
                  <a:srgbClr val="FFFFFF"/>
                </a:solidFill>
                <a:latin typeface="Helvetica Neue"/>
                <a:ea typeface="Helvetica Neue"/>
                <a:cs typeface="Helvetica Neue"/>
                <a:sym typeface="Helvetica Neue"/>
              </a:rPr>
              <a:t>(High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internal use only.</a:t>
            </a:r>
            <a:endParaRPr sz="500">
              <a:latin typeface="Helvetica Neue"/>
              <a:ea typeface="Helvetica Neue"/>
              <a:cs typeface="Helvetica Neue"/>
              <a:sym typeface="Helvetica Neue"/>
            </a:endParaRPr>
          </a:p>
        </p:txBody>
      </p:sp>
      <p:sp>
        <p:nvSpPr>
          <p:cNvPr id="66" name="Google Shape;66;p10"/>
          <p:cNvSpPr/>
          <p:nvPr/>
        </p:nvSpPr>
        <p:spPr>
          <a:xfrm>
            <a:off x="1157325" y="800725"/>
            <a:ext cx="7596000" cy="864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Security indicators.</a:t>
            </a:r>
            <a:endParaRPr sz="500">
              <a:latin typeface="Helvetica Neue"/>
              <a:ea typeface="Helvetica Neue"/>
              <a:cs typeface="Helvetica Neue"/>
              <a:sym typeface="Helvetica Neue"/>
            </a:endParaRPr>
          </a:p>
        </p:txBody>
      </p:sp>
      <p:grpSp>
        <p:nvGrpSpPr>
          <p:cNvPr id="67" name="Google Shape;67;p10"/>
          <p:cNvGrpSpPr/>
          <p:nvPr/>
        </p:nvGrpSpPr>
        <p:grpSpPr>
          <a:xfrm>
            <a:off x="5585361" y="3710981"/>
            <a:ext cx="1122975" cy="191025"/>
            <a:chOff x="0" y="0"/>
            <a:chExt cx="2994600" cy="509400"/>
          </a:xfrm>
        </p:grpSpPr>
        <p:sp>
          <p:nvSpPr>
            <p:cNvPr id="68" name="Google Shape;68;p10"/>
            <p:cNvSpPr/>
            <p:nvPr/>
          </p:nvSpPr>
          <p:spPr>
            <a:xfrm>
              <a:off x="0" y="0"/>
              <a:ext cx="2994600" cy="509400"/>
            </a:xfrm>
            <a:prstGeom prst="roundRect">
              <a:avLst>
                <a:gd name="adj" fmla="val 50000"/>
              </a:avLst>
            </a:prstGeom>
            <a:solidFill>
              <a:srgbClr val="F7234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69" name="Google Shape;69;p10"/>
            <p:cNvSpPr/>
            <p:nvPr/>
          </p:nvSpPr>
          <p:spPr>
            <a:xfrm>
              <a:off x="227304" y="114033"/>
              <a:ext cx="253999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INTERNAL USE ONLY</a:t>
              </a:r>
              <a:endParaRPr sz="500">
                <a:latin typeface="Helvetica Neue"/>
                <a:ea typeface="Helvetica Neue"/>
                <a:cs typeface="Helvetica Neue"/>
                <a:sym typeface="Helvetica Neue"/>
              </a:endParaRPr>
            </a:p>
          </p:txBody>
        </p:sp>
      </p:grpSp>
      <p:grpSp>
        <p:nvGrpSpPr>
          <p:cNvPr id="70" name="Google Shape;70;p10"/>
          <p:cNvGrpSpPr/>
          <p:nvPr/>
        </p:nvGrpSpPr>
        <p:grpSpPr>
          <a:xfrm>
            <a:off x="5585361" y="2508666"/>
            <a:ext cx="1302750" cy="191025"/>
            <a:chOff x="0" y="0"/>
            <a:chExt cx="3474000" cy="509400"/>
          </a:xfrm>
        </p:grpSpPr>
        <p:sp>
          <p:nvSpPr>
            <p:cNvPr id="71" name="Google Shape;71;p10"/>
            <p:cNvSpPr/>
            <p:nvPr/>
          </p:nvSpPr>
          <p:spPr>
            <a:xfrm>
              <a:off x="0" y="0"/>
              <a:ext cx="3474000" cy="509400"/>
            </a:xfrm>
            <a:prstGeom prst="roundRect">
              <a:avLst>
                <a:gd name="adj" fmla="val 50000"/>
              </a:avLst>
            </a:prstGeom>
            <a:solidFill>
              <a:srgbClr val="FFA4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72" name="Google Shape;72;p10"/>
            <p:cNvSpPr/>
            <p:nvPr/>
          </p:nvSpPr>
          <p:spPr>
            <a:xfrm>
              <a:off x="284024" y="114033"/>
              <a:ext cx="290584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RESTRICTED USE ONLY</a:t>
              </a:r>
              <a:endParaRPr sz="500">
                <a:latin typeface="Helvetica Neue"/>
                <a:ea typeface="Helvetica Neue"/>
                <a:cs typeface="Helvetica Neue"/>
                <a:sym typeface="Helvetica Neue"/>
              </a:endParaRPr>
            </a:p>
          </p:txBody>
        </p:sp>
      </p:grpSp>
      <p:sp>
        <p:nvSpPr>
          <p:cNvPr id="73" name="Google Shape;73;p10"/>
          <p:cNvSpPr/>
          <p:nvPr/>
        </p:nvSpPr>
        <p:spPr>
          <a:xfrm>
            <a:off x="1157325" y="1778967"/>
            <a:ext cx="3920400" cy="2808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Be sure to use the correct security indicator </a:t>
            </a:r>
            <a:br>
              <a:rPr lang="en" sz="1400" i="0" u="none" strike="noStrike" cap="none">
                <a:solidFill>
                  <a:srgbClr val="FFFFFF"/>
                </a:solidFill>
                <a:latin typeface="Helvetica Neue"/>
                <a:ea typeface="Helvetica Neue"/>
                <a:cs typeface="Helvetica Neue"/>
                <a:sym typeface="Helvetica Neue"/>
              </a:rPr>
            </a:br>
            <a:r>
              <a:rPr lang="en" sz="1400" i="0" u="none" strike="noStrike" cap="none">
                <a:solidFill>
                  <a:srgbClr val="FFFFFF"/>
                </a:solidFill>
                <a:latin typeface="Helvetica Neue"/>
                <a:ea typeface="Helvetica Neue"/>
                <a:cs typeface="Helvetica Neue"/>
                <a:sym typeface="Helvetica Neue"/>
              </a:rPr>
              <a:t>for your content on a per slide basis. If you have any questions as to which category your content falls within, please reference: </a:t>
            </a:r>
            <a:br>
              <a:rPr lang="en" sz="1400" i="0" u="none" strike="noStrike" cap="none">
                <a:solidFill>
                  <a:srgbClr val="FFFFFF"/>
                </a:solidFill>
                <a:latin typeface="Helvetica Neue"/>
                <a:ea typeface="Helvetica Neue"/>
                <a:cs typeface="Helvetica Neue"/>
                <a:sym typeface="Helvetica Neue"/>
              </a:rPr>
            </a:br>
            <a:r>
              <a:rPr lang="en" b="1" u="sng">
                <a:solidFill>
                  <a:schemeClr val="dk1"/>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https://docs.google.com/document/d/1h8qndk8dMX2bloK2cX_GRX-8nZJNBlyFndktlvZuDGI/edit</a:t>
            </a:r>
            <a:endParaRPr sz="500">
              <a:solidFill>
                <a:schemeClr val="dk1"/>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b="1" i="0" u="sng" strike="noStrike" cap="none">
              <a:solidFill>
                <a:schemeClr val="hlink"/>
              </a:solidFill>
              <a:latin typeface="Helvetica Neue"/>
              <a:ea typeface="Helvetica Neue"/>
              <a:cs typeface="Helvetica Neue"/>
              <a:sym typeface="Helvetica Neue"/>
              <a:hlinkClick r:id="rId3"/>
            </a:endParaRPr>
          </a:p>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To learn how security indicators would be displayed, review the </a:t>
            </a:r>
            <a:r>
              <a:rPr lang="en" sz="1400" b="1" i="0" u="sng" strike="noStrike" cap="none">
                <a:solidFill>
                  <a:srgbClr val="FFFFFF"/>
                </a:solidFill>
                <a:latin typeface="Helvetica Neue"/>
                <a:ea typeface="Helvetica Neue"/>
                <a:cs typeface="Helvetica Neue"/>
                <a:sym typeface="Helvetica Neue"/>
                <a:hlinkClick r:id="" action="ppaction://noaction">
                  <a:extLst>
                    <a:ext uri="{A12FA001-AC4F-418D-AE19-62706E023703}">
                      <ahyp:hlinkClr xmlns:ahyp="http://schemas.microsoft.com/office/drawing/2018/hyperlinkcolor" val="tx"/>
                    </a:ext>
                  </a:extLst>
                </a:hlinkClick>
              </a:rPr>
              <a:t>footer content template</a:t>
            </a:r>
            <a:r>
              <a:rPr lang="en" sz="1400" i="0" u="none" strike="noStrike" cap="none">
                <a:solidFill>
                  <a:srgbClr val="FFFFFF"/>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quence Black Numbers 2">
  <p:cSld name="CUSTOM_3_1_1_1_1_1">
    <p:bg>
      <p:bgPr>
        <a:solidFill>
          <a:srgbClr val="000000"/>
        </a:solidFill>
        <a:effectLst/>
      </p:bgPr>
    </p:bg>
    <p:spTree>
      <p:nvGrpSpPr>
        <p:cNvPr id="1" name="Shape 630"/>
        <p:cNvGrpSpPr/>
        <p:nvPr/>
      </p:nvGrpSpPr>
      <p:grpSpPr>
        <a:xfrm>
          <a:off x="0" y="0"/>
          <a:ext cx="0" cy="0"/>
          <a:chOff x="0" y="0"/>
          <a:chExt cx="0" cy="0"/>
        </a:xfrm>
      </p:grpSpPr>
      <p:cxnSp>
        <p:nvCxnSpPr>
          <p:cNvPr id="631" name="Google Shape;631;p88"/>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2" name="Google Shape;632;p88"/>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3" name="Google Shape;633;p88"/>
          <p:cNvSpPr/>
          <p:nvPr/>
        </p:nvSpPr>
        <p:spPr>
          <a:xfrm>
            <a:off x="12573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4" name="Google Shape;634;p88"/>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quence Black Numbers 3">
  <p:cSld name="CUSTOM_3_1_1_1_1_1_1">
    <p:bg>
      <p:bgPr>
        <a:solidFill>
          <a:srgbClr val="000000"/>
        </a:solidFill>
        <a:effectLst/>
      </p:bgPr>
    </p:bg>
    <p:spTree>
      <p:nvGrpSpPr>
        <p:cNvPr id="1" name="Shape 635"/>
        <p:cNvGrpSpPr/>
        <p:nvPr/>
      </p:nvGrpSpPr>
      <p:grpSpPr>
        <a:xfrm>
          <a:off x="0" y="0"/>
          <a:ext cx="0" cy="0"/>
          <a:chOff x="0" y="0"/>
          <a:chExt cx="0" cy="0"/>
        </a:xfrm>
      </p:grpSpPr>
      <p:cxnSp>
        <p:nvCxnSpPr>
          <p:cNvPr id="636" name="Google Shape;636;p89"/>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7" name="Google Shape;637;p89"/>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8" name="Google Shape;638;p89"/>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9" name="Google Shape;639;p89"/>
          <p:cNvSpPr/>
          <p:nvPr/>
        </p:nvSpPr>
        <p:spPr>
          <a:xfrm>
            <a:off x="20574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quence Black Vertical 1">
  <p:cSld name="CUSTOM_3_1_1_1_1_1_1_1">
    <p:bg>
      <p:bgPr>
        <a:solidFill>
          <a:srgbClr val="000000"/>
        </a:solidFill>
        <a:effectLst/>
      </p:bgPr>
    </p:bg>
    <p:spTree>
      <p:nvGrpSpPr>
        <p:cNvPr id="1" name="Shape 640"/>
        <p:cNvGrpSpPr/>
        <p:nvPr/>
      </p:nvGrpSpPr>
      <p:grpSpPr>
        <a:xfrm>
          <a:off x="0" y="0"/>
          <a:ext cx="0" cy="0"/>
          <a:chOff x="0" y="0"/>
          <a:chExt cx="0" cy="0"/>
        </a:xfrm>
      </p:grpSpPr>
      <p:cxnSp>
        <p:nvCxnSpPr>
          <p:cNvPr id="641" name="Google Shape;641;p90"/>
          <p:cNvCxnSpPr/>
          <p:nvPr/>
        </p:nvCxnSpPr>
        <p:spPr>
          <a:xfrm rot="10800000">
            <a:off x="1554022" y="83"/>
            <a:ext cx="0" cy="3506400"/>
          </a:xfrm>
          <a:prstGeom prst="straightConnector1">
            <a:avLst/>
          </a:prstGeom>
          <a:noFill/>
          <a:ln w="19050" cap="flat" cmpd="sng">
            <a:solidFill>
              <a:srgbClr val="343536"/>
            </a:solidFill>
            <a:prstDash val="solid"/>
            <a:miter lim="400000"/>
            <a:headEnd type="none" w="sm" len="sm"/>
            <a:tailEnd type="none" w="sm" len="sm"/>
          </a:ln>
        </p:spPr>
      </p:cxnSp>
      <p:sp>
        <p:nvSpPr>
          <p:cNvPr id="642" name="Google Shape;642;p90"/>
          <p:cNvSpPr/>
          <p:nvPr/>
        </p:nvSpPr>
        <p:spPr>
          <a:xfrm>
            <a:off x="1296422" y="2266029"/>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3" name="Google Shape;643;p90"/>
          <p:cNvSpPr/>
          <p:nvPr/>
        </p:nvSpPr>
        <p:spPr>
          <a:xfrm>
            <a:off x="1296422" y="3249356"/>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4" name="Google Shape;644;p90"/>
          <p:cNvSpPr/>
          <p:nvPr/>
        </p:nvSpPr>
        <p:spPr>
          <a:xfrm>
            <a:off x="1296422" y="1282563"/>
            <a:ext cx="514242" cy="514350"/>
          </a:xfrm>
          <a:custGeom>
            <a:avLst/>
            <a:gdLst/>
            <a:ahLst/>
            <a:cxnLst/>
            <a:rect l="l" t="t" r="r" b="b"/>
            <a:pathLst>
              <a:path w="21600" h="21600" extrusionOk="0">
                <a:moveTo>
                  <a:pt x="10800" y="0"/>
                </a:moveTo>
                <a:cubicBezTo>
                  <a:pt x="4842" y="0"/>
                  <a:pt x="0" y="4842"/>
                  <a:pt x="0" y="10801"/>
                </a:cubicBezTo>
                <a:cubicBezTo>
                  <a:pt x="0" y="16758"/>
                  <a:pt x="4842" y="21600"/>
                  <a:pt x="10800" y="21600"/>
                </a:cubicBezTo>
                <a:cubicBezTo>
                  <a:pt x="16776" y="21600"/>
                  <a:pt x="21600" y="16758"/>
                  <a:pt x="21600" y="10801"/>
                </a:cubicBezTo>
                <a:cubicBezTo>
                  <a:pt x="21600" y="4842"/>
                  <a:pt x="16776" y="0"/>
                  <a:pt x="10800" y="0"/>
                </a:cubicBezTo>
                <a:close/>
              </a:path>
            </a:pathLst>
          </a:custGeom>
          <a:solidFill>
            <a:srgbClr val="FFFF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64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llout Slide 2 Hashi">
  <p:cSld name="Callout Slide">
    <p:spTree>
      <p:nvGrpSpPr>
        <p:cNvPr id="1" name="Shape 648"/>
        <p:cNvGrpSpPr/>
        <p:nvPr/>
      </p:nvGrpSpPr>
      <p:grpSpPr>
        <a:xfrm>
          <a:off x="0" y="0"/>
          <a:ext cx="0" cy="0"/>
          <a:chOff x="0" y="0"/>
          <a:chExt cx="0" cy="0"/>
        </a:xfrm>
      </p:grpSpPr>
      <p:pic>
        <p:nvPicPr>
          <p:cNvPr id="649" name="Google Shape;649;p9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650"/>
        <p:cNvGrpSpPr/>
        <p:nvPr/>
      </p:nvGrpSpPr>
      <p:grpSpPr>
        <a:xfrm>
          <a:off x="0" y="0"/>
          <a:ext cx="0" cy="0"/>
          <a:chOff x="0" y="0"/>
          <a:chExt cx="0" cy="0"/>
        </a:xfrm>
      </p:grpSpPr>
      <p:pic>
        <p:nvPicPr>
          <p:cNvPr id="651" name="Google Shape;651;p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652"/>
        <p:cNvGrpSpPr/>
        <p:nvPr/>
      </p:nvGrpSpPr>
      <p:grpSpPr>
        <a:xfrm>
          <a:off x="0" y="0"/>
          <a:ext cx="0" cy="0"/>
          <a:chOff x="0" y="0"/>
          <a:chExt cx="0" cy="0"/>
        </a:xfrm>
      </p:grpSpPr>
      <p:pic>
        <p:nvPicPr>
          <p:cNvPr id="653" name="Google Shape;653;p9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654"/>
        <p:cNvGrpSpPr/>
        <p:nvPr/>
      </p:nvGrpSpPr>
      <p:grpSpPr>
        <a:xfrm>
          <a:off x="0" y="0"/>
          <a:ext cx="0" cy="0"/>
          <a:chOff x="0" y="0"/>
          <a:chExt cx="0" cy="0"/>
        </a:xfrm>
      </p:grpSpPr>
      <p:pic>
        <p:nvPicPr>
          <p:cNvPr id="655" name="Google Shape;655;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656"/>
        <p:cNvGrpSpPr/>
        <p:nvPr/>
      </p:nvGrpSpPr>
      <p:grpSpPr>
        <a:xfrm>
          <a:off x="0" y="0"/>
          <a:ext cx="0" cy="0"/>
          <a:chOff x="0" y="0"/>
          <a:chExt cx="0" cy="0"/>
        </a:xfrm>
      </p:grpSpPr>
      <p:pic>
        <p:nvPicPr>
          <p:cNvPr id="657" name="Google Shape;657;p9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
    <p:spTree>
      <p:nvGrpSpPr>
        <p:cNvPr id="1" name="Shape 658"/>
        <p:cNvGrpSpPr/>
        <p:nvPr/>
      </p:nvGrpSpPr>
      <p:grpSpPr>
        <a:xfrm>
          <a:off x="0" y="0"/>
          <a:ext cx="0" cy="0"/>
          <a:chOff x="0" y="0"/>
          <a:chExt cx="0" cy="0"/>
        </a:xfrm>
      </p:grpSpPr>
      <p:pic>
        <p:nvPicPr>
          <p:cNvPr id="659" name="Google Shape;659;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lp us improve">
  <p:cSld name="Help us improve">
    <p:bg>
      <p:bgPr>
        <a:gradFill>
          <a:gsLst>
            <a:gs pos="0">
              <a:srgbClr val="1563FF"/>
            </a:gs>
            <a:gs pos="100000">
              <a:srgbClr val="0D44CC"/>
            </a:gs>
          </a:gsLst>
          <a:lin ang="3600008" scaled="0"/>
        </a:gradFill>
        <a:effectLst/>
      </p:bgPr>
    </p:bg>
    <p:spTree>
      <p:nvGrpSpPr>
        <p:cNvPr id="1" name="Shape 74"/>
        <p:cNvGrpSpPr/>
        <p:nvPr/>
      </p:nvGrpSpPr>
      <p:grpSpPr>
        <a:xfrm>
          <a:off x="0" y="0"/>
          <a:ext cx="0" cy="0"/>
          <a:chOff x="0" y="0"/>
          <a:chExt cx="0" cy="0"/>
        </a:xfrm>
      </p:grpSpPr>
      <p:sp>
        <p:nvSpPr>
          <p:cNvPr id="75" name="Google Shape;75;p11"/>
          <p:cNvSpPr/>
          <p:nvPr/>
        </p:nvSpPr>
        <p:spPr>
          <a:xfrm>
            <a:off x="1157325" y="348375"/>
            <a:ext cx="7362900" cy="4132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Help us improve this template.</a:t>
            </a:r>
            <a:endParaRPr sz="500">
              <a:latin typeface="Helvetica Neue"/>
              <a:ea typeface="Helvetica Neue"/>
              <a:cs typeface="Helvetica Neue"/>
              <a:sym typeface="Helvetica Neue"/>
            </a:endParaRPr>
          </a:p>
          <a:p>
            <a:pPr marL="0" marR="0" lvl="0" indent="0" algn="l" rtl="0">
              <a:lnSpc>
                <a:spcPct val="110000"/>
              </a:lnSpc>
              <a:spcBef>
                <a:spcPts val="600"/>
              </a:spcBef>
              <a:spcAft>
                <a:spcPts val="0"/>
              </a:spcAft>
              <a:buClr>
                <a:srgbClr val="FFFFFF"/>
              </a:buClr>
              <a:buSzPts val="1800"/>
              <a:buFont typeface="Arial"/>
              <a:buNone/>
            </a:pPr>
            <a:r>
              <a:rPr lang="en" sz="1800" i="0" u="none" strike="noStrike" cap="none">
                <a:solidFill>
                  <a:srgbClr val="FFFFFF"/>
                </a:solidFill>
                <a:latin typeface="Helvetica Neue"/>
                <a:ea typeface="Helvetica Neue"/>
                <a:cs typeface="Helvetica Neue"/>
                <a:sym typeface="Helvetica Neue"/>
              </a:rPr>
              <a:t>Any and all feedback is welcome.</a:t>
            </a:r>
            <a:br>
              <a:rPr lang="en" sz="1800" i="0" u="none" strike="noStrike" cap="none">
                <a:solidFill>
                  <a:srgbClr val="FFFFFF"/>
                </a:solidFill>
                <a:latin typeface="Helvetica Neue"/>
                <a:ea typeface="Helvetica Neue"/>
                <a:cs typeface="Helvetica Neue"/>
                <a:sym typeface="Helvetica Neue"/>
              </a:rPr>
            </a:br>
            <a:r>
              <a:rPr lang="en" sz="1800" i="0" u="none" strike="noStrike" cap="none">
                <a:solidFill>
                  <a:srgbClr val="FFFFFF"/>
                </a:solidFill>
                <a:latin typeface="Helvetica Neue"/>
                <a:ea typeface="Helvetica Neue"/>
                <a:cs typeface="Helvetica Neue"/>
                <a:sym typeface="Helvetica Neue"/>
              </a:rPr>
              <a:t>Get in touch in </a:t>
            </a:r>
            <a:r>
              <a:rPr lang="en" sz="1800" b="1" i="0" u="none" strike="noStrike" cap="none">
                <a:solidFill>
                  <a:srgbClr val="FFFFFF"/>
                </a:solidFill>
                <a:latin typeface="Helvetica Neue"/>
                <a:ea typeface="Helvetica Neue"/>
                <a:cs typeface="Helvetica Neue"/>
                <a:sym typeface="Helvetica Neue"/>
              </a:rPr>
              <a:t>#</a:t>
            </a:r>
            <a:r>
              <a:rPr lang="en" sz="1800" b="1">
                <a:solidFill>
                  <a:srgbClr val="FFFFFF"/>
                </a:solidFill>
                <a:latin typeface="Helvetica Neue"/>
                <a:ea typeface="Helvetica Neue"/>
                <a:cs typeface="Helvetica Neue"/>
                <a:sym typeface="Helvetica Neue"/>
              </a:rPr>
              <a:t>team-design</a:t>
            </a:r>
            <a:r>
              <a:rPr lang="en" sz="1800" i="0" u="none" strike="noStrike" cap="none">
                <a:solidFill>
                  <a:srgbClr val="FFFFFF"/>
                </a:solidFill>
                <a:latin typeface="Helvetica Neue"/>
                <a:ea typeface="Helvetica Neue"/>
                <a:cs typeface="Helvetica Neue"/>
                <a:sym typeface="Helvetica Neue"/>
              </a:rPr>
              <a:t> on Slack. </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1" indent="0" algn="l" rtl="0">
              <a:lnSpc>
                <a:spcPct val="180000"/>
              </a:lnSpc>
              <a:spcBef>
                <a:spcPts val="110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You can also check out additional documentation on Confluence:</a:t>
            </a:r>
            <a:endParaRPr sz="500">
              <a:latin typeface="Helvetica Neue"/>
              <a:ea typeface="Helvetica Neue"/>
              <a:cs typeface="Helvetica Neue"/>
              <a:sym typeface="Helvetica Neue"/>
            </a:endParaRPr>
          </a:p>
          <a:p>
            <a:pPr marL="393700" marR="0" lvl="7" indent="0" algn="l" rtl="0">
              <a:lnSpc>
                <a:spcPct val="130000"/>
              </a:lnSpc>
              <a:spcBef>
                <a:spcPts val="0"/>
              </a:spcBef>
              <a:spcAft>
                <a:spcPts val="0"/>
              </a:spcAft>
              <a:buClr>
                <a:schemeClr val="lt2"/>
              </a:buClr>
              <a:buSzPts val="1400"/>
              <a:buFont typeface="Arial"/>
              <a:buNone/>
            </a:pP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https://hashicorp.atlassian.net/wiki/spaces/MKT/pages/357531677/</a:t>
            </a:r>
            <a:b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b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Presentations+Workflow</a:t>
            </a:r>
            <a:endParaRPr sz="500">
              <a:solidFill>
                <a:srgbClr val="FFFFFF"/>
              </a:solidFill>
              <a:latin typeface="Helvetica Neue"/>
              <a:ea typeface="Helvetica Neue"/>
              <a:cs typeface="Helvetica Neue"/>
              <a:sym typeface="Helvetica Neue"/>
            </a:endParaRPr>
          </a:p>
        </p:txBody>
      </p:sp>
      <p:pic>
        <p:nvPicPr>
          <p:cNvPr id="76" name="Google Shape;76;p11" descr="Image"/>
          <p:cNvPicPr preferRelativeResize="0"/>
          <p:nvPr/>
        </p:nvPicPr>
        <p:blipFill rotWithShape="1">
          <a:blip r:embed="rId3">
            <a:alphaModFix/>
          </a:blip>
          <a:srcRect/>
          <a:stretch/>
        </p:blipFill>
        <p:spPr>
          <a:xfrm>
            <a:off x="1157325" y="3292995"/>
            <a:ext cx="259817" cy="25981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_1">
    <p:spTree>
      <p:nvGrpSpPr>
        <p:cNvPr id="1" name="Shape 660"/>
        <p:cNvGrpSpPr/>
        <p:nvPr/>
      </p:nvGrpSpPr>
      <p:grpSpPr>
        <a:xfrm>
          <a:off x="0" y="0"/>
          <a:ext cx="0" cy="0"/>
          <a:chOff x="0" y="0"/>
          <a:chExt cx="0" cy="0"/>
        </a:xfrm>
      </p:grpSpPr>
      <p:pic>
        <p:nvPicPr>
          <p:cNvPr id="661" name="Google Shape;661;p9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llout Slide 1 HashiCorp">
  <p:cSld name="Callout Slide 2">
    <p:bg>
      <p:bgPr>
        <a:solidFill>
          <a:srgbClr val="000000"/>
        </a:solidFill>
        <a:effectLst/>
      </p:bgPr>
    </p:bg>
    <p:spTree>
      <p:nvGrpSpPr>
        <p:cNvPr id="1" name="Shape 662"/>
        <p:cNvGrpSpPr/>
        <p:nvPr/>
      </p:nvGrpSpPr>
      <p:grpSpPr>
        <a:xfrm>
          <a:off x="0" y="0"/>
          <a:ext cx="0" cy="0"/>
          <a:chOff x="0" y="0"/>
          <a:chExt cx="0" cy="0"/>
        </a:xfrm>
      </p:grpSpPr>
      <p:pic>
        <p:nvPicPr>
          <p:cNvPr id="663" name="Google Shape;663;p10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llout Slide 1 HashiCorp Blank">
  <p:cSld name="Callout Slide 2_2">
    <p:bg>
      <p:bgPr>
        <a:solidFill>
          <a:srgbClr val="000000"/>
        </a:solidFill>
        <a:effectLst/>
      </p:bgPr>
    </p:bg>
    <p:spTree>
      <p:nvGrpSpPr>
        <p:cNvPr id="1" name="Shape 666"/>
        <p:cNvGrpSpPr/>
        <p:nvPr/>
      </p:nvGrpSpPr>
      <p:grpSpPr>
        <a:xfrm>
          <a:off x="0" y="0"/>
          <a:ext cx="0" cy="0"/>
          <a:chOff x="0" y="0"/>
          <a:chExt cx="0" cy="0"/>
        </a:xfrm>
      </p:grpSpPr>
      <p:pic>
        <p:nvPicPr>
          <p:cNvPr id="667" name="Google Shape;667;p102"/>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668"/>
        <p:cNvGrpSpPr/>
        <p:nvPr/>
      </p:nvGrpSpPr>
      <p:grpSpPr>
        <a:xfrm>
          <a:off x="0" y="0"/>
          <a:ext cx="0" cy="0"/>
          <a:chOff x="0" y="0"/>
          <a:chExt cx="0" cy="0"/>
        </a:xfrm>
      </p:grpSpPr>
      <p:pic>
        <p:nvPicPr>
          <p:cNvPr id="669" name="Google Shape;669;p10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llout Slide 1 Terraform Blank">
  <p:cSld name="Callout Slide 2_1_1">
    <p:bg>
      <p:bgPr>
        <a:solidFill>
          <a:srgbClr val="000000"/>
        </a:solidFill>
        <a:effectLst/>
      </p:bgPr>
    </p:bg>
    <p:spTree>
      <p:nvGrpSpPr>
        <p:cNvPr id="1" name="Shape 670"/>
        <p:cNvGrpSpPr/>
        <p:nvPr/>
      </p:nvGrpSpPr>
      <p:grpSpPr>
        <a:xfrm>
          <a:off x="0" y="0"/>
          <a:ext cx="0" cy="0"/>
          <a:chOff x="0" y="0"/>
          <a:chExt cx="0" cy="0"/>
        </a:xfrm>
      </p:grpSpPr>
      <p:pic>
        <p:nvPicPr>
          <p:cNvPr id="671" name="Google Shape;671;p104"/>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672"/>
        <p:cNvGrpSpPr/>
        <p:nvPr/>
      </p:nvGrpSpPr>
      <p:grpSpPr>
        <a:xfrm>
          <a:off x="0" y="0"/>
          <a:ext cx="0" cy="0"/>
          <a:chOff x="0" y="0"/>
          <a:chExt cx="0" cy="0"/>
        </a:xfrm>
      </p:grpSpPr>
      <p:pic>
        <p:nvPicPr>
          <p:cNvPr id="673" name="Google Shape;673;p10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llout Slide 1 Vault Blank">
  <p:cSld name="Callout Slide 2 Vault_2">
    <p:bg>
      <p:bgPr>
        <a:solidFill>
          <a:srgbClr val="000000"/>
        </a:solidFill>
        <a:effectLst/>
      </p:bgPr>
    </p:bg>
    <p:spTree>
      <p:nvGrpSpPr>
        <p:cNvPr id="1" name="Shape 674"/>
        <p:cNvGrpSpPr/>
        <p:nvPr/>
      </p:nvGrpSpPr>
      <p:grpSpPr>
        <a:xfrm>
          <a:off x="0" y="0"/>
          <a:ext cx="0" cy="0"/>
          <a:chOff x="0" y="0"/>
          <a:chExt cx="0" cy="0"/>
        </a:xfrm>
      </p:grpSpPr>
      <p:pic>
        <p:nvPicPr>
          <p:cNvPr id="675" name="Google Shape;675;p106"/>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676"/>
        <p:cNvGrpSpPr/>
        <p:nvPr/>
      </p:nvGrpSpPr>
      <p:grpSpPr>
        <a:xfrm>
          <a:off x="0" y="0"/>
          <a:ext cx="0" cy="0"/>
          <a:chOff x="0" y="0"/>
          <a:chExt cx="0" cy="0"/>
        </a:xfrm>
      </p:grpSpPr>
      <p:pic>
        <p:nvPicPr>
          <p:cNvPr id="677" name="Google Shape;677;p10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llout Slide 1 Consul Blank">
  <p:cSld name="Callout Slide 2 Vault_1_2">
    <p:bg>
      <p:bgPr>
        <a:solidFill>
          <a:srgbClr val="000000"/>
        </a:solidFill>
        <a:effectLst/>
      </p:bgPr>
    </p:bg>
    <p:spTree>
      <p:nvGrpSpPr>
        <p:cNvPr id="1" name="Shape 678"/>
        <p:cNvGrpSpPr/>
        <p:nvPr/>
      </p:nvGrpSpPr>
      <p:grpSpPr>
        <a:xfrm>
          <a:off x="0" y="0"/>
          <a:ext cx="0" cy="0"/>
          <a:chOff x="0" y="0"/>
          <a:chExt cx="0" cy="0"/>
        </a:xfrm>
      </p:grpSpPr>
      <p:pic>
        <p:nvPicPr>
          <p:cNvPr id="679" name="Google Shape;679;p108"/>
          <p:cNvPicPr preferRelativeResize="0"/>
          <p:nvPr/>
        </p:nvPicPr>
        <p:blipFill>
          <a:blip r:embed="rId2">
            <a:alphaModFix/>
          </a:blip>
          <a:stretch>
            <a:fillRect/>
          </a:stretch>
        </p:blipFill>
        <p:spPr>
          <a:xfrm>
            <a:off x="0" y="-2229"/>
            <a:ext cx="9143997" cy="514795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680"/>
        <p:cNvGrpSpPr/>
        <p:nvPr/>
      </p:nvGrpSpPr>
      <p:grpSpPr>
        <a:xfrm>
          <a:off x="0" y="0"/>
          <a:ext cx="0" cy="0"/>
          <a:chOff x="0" y="0"/>
          <a:chExt cx="0" cy="0"/>
        </a:xfrm>
      </p:grpSpPr>
      <p:pic>
        <p:nvPicPr>
          <p:cNvPr id="681" name="Google Shape;681;p10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HashiCorp 2 Speaker">
  <p:cSld name="CUSTOM_2">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1"/>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13" name="Google Shape;213;p21"/>
          <p:cNvGrpSpPr/>
          <p:nvPr/>
        </p:nvGrpSpPr>
        <p:grpSpPr>
          <a:xfrm>
            <a:off x="457200" y="457200"/>
            <a:ext cx="1335142" cy="307023"/>
            <a:chOff x="1250601" y="1194646"/>
            <a:chExt cx="3625148" cy="839319"/>
          </a:xfrm>
        </p:grpSpPr>
        <p:sp>
          <p:nvSpPr>
            <p:cNvPr id="214" name="Google Shape;214;p21"/>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5" name="Google Shape;215;p21"/>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6" name="Google Shape;216;p21"/>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7" name="Google Shape;217;p21"/>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8" name="Google Shape;218;p21"/>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9" name="Google Shape;219;p21"/>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0" name="Google Shape;220;p21"/>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1" name="Google Shape;221;p21"/>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2" name="Google Shape;222;p21"/>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3" name="Google Shape;223;p21"/>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4" name="Google Shape;224;p21"/>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5" name="Google Shape;225;p21"/>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llout Slide 1 Nomad Blank">
  <p:cSld name="Callout Slide 2 Vault_1_1_3">
    <p:bg>
      <p:bgPr>
        <a:solidFill>
          <a:srgbClr val="000000"/>
        </a:solidFill>
        <a:effectLst/>
      </p:bgPr>
    </p:bg>
    <p:spTree>
      <p:nvGrpSpPr>
        <p:cNvPr id="1" name="Shape 682"/>
        <p:cNvGrpSpPr/>
        <p:nvPr/>
      </p:nvGrpSpPr>
      <p:grpSpPr>
        <a:xfrm>
          <a:off x="0" y="0"/>
          <a:ext cx="0" cy="0"/>
          <a:chOff x="0" y="0"/>
          <a:chExt cx="0" cy="0"/>
        </a:xfrm>
      </p:grpSpPr>
      <p:pic>
        <p:nvPicPr>
          <p:cNvPr id="683" name="Google Shape;683;p110"/>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684"/>
        <p:cNvGrpSpPr/>
        <p:nvPr/>
      </p:nvGrpSpPr>
      <p:grpSpPr>
        <a:xfrm>
          <a:off x="0" y="0"/>
          <a:ext cx="0" cy="0"/>
          <a:chOff x="0" y="0"/>
          <a:chExt cx="0" cy="0"/>
        </a:xfrm>
      </p:grpSpPr>
      <p:pic>
        <p:nvPicPr>
          <p:cNvPr id="685" name="Google Shape;685;p1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llout Slide 1 Packer Blank">
  <p:cSld name="Callout Slide 2 Vault_1_1_2_2">
    <p:bg>
      <p:bgPr>
        <a:solidFill>
          <a:srgbClr val="000000"/>
        </a:solidFill>
        <a:effectLst/>
      </p:bgPr>
    </p:bg>
    <p:spTree>
      <p:nvGrpSpPr>
        <p:cNvPr id="1" name="Shape 686"/>
        <p:cNvGrpSpPr/>
        <p:nvPr/>
      </p:nvGrpSpPr>
      <p:grpSpPr>
        <a:xfrm>
          <a:off x="0" y="0"/>
          <a:ext cx="0" cy="0"/>
          <a:chOff x="0" y="0"/>
          <a:chExt cx="0" cy="0"/>
        </a:xfrm>
      </p:grpSpPr>
      <p:pic>
        <p:nvPicPr>
          <p:cNvPr id="687" name="Google Shape;687;p112"/>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688"/>
        <p:cNvGrpSpPr/>
        <p:nvPr/>
      </p:nvGrpSpPr>
      <p:grpSpPr>
        <a:xfrm>
          <a:off x="0" y="0"/>
          <a:ext cx="0" cy="0"/>
          <a:chOff x="0" y="0"/>
          <a:chExt cx="0" cy="0"/>
        </a:xfrm>
      </p:grpSpPr>
      <p:pic>
        <p:nvPicPr>
          <p:cNvPr id="689" name="Google Shape;689;p11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llout Slide 1 Vagrant Blank">
  <p:cSld name="Callout Slide 2 Vault_1_1_2_1_1">
    <p:bg>
      <p:bgPr>
        <a:solidFill>
          <a:srgbClr val="000000"/>
        </a:solidFill>
        <a:effectLst/>
      </p:bgPr>
    </p:bg>
    <p:spTree>
      <p:nvGrpSpPr>
        <p:cNvPr id="1" name="Shape 690"/>
        <p:cNvGrpSpPr/>
        <p:nvPr/>
      </p:nvGrpSpPr>
      <p:grpSpPr>
        <a:xfrm>
          <a:off x="0" y="0"/>
          <a:ext cx="0" cy="0"/>
          <a:chOff x="0" y="0"/>
          <a:chExt cx="0" cy="0"/>
        </a:xfrm>
      </p:grpSpPr>
      <p:pic>
        <p:nvPicPr>
          <p:cNvPr id="691" name="Google Shape;691;p114"/>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Gray Logomark Right">
  <p:cSld name="C - 3 Icons Boxed">
    <p:bg>
      <p:bgPr>
        <a:solidFill>
          <a:srgbClr val="F3F3F3"/>
        </a:solidFill>
        <a:effectLst/>
      </p:bgPr>
    </p:bg>
    <p:spTree>
      <p:nvGrpSpPr>
        <p:cNvPr id="1" name="Shape 692"/>
        <p:cNvGrpSpPr/>
        <p:nvPr/>
      </p:nvGrpSpPr>
      <p:grpSpPr>
        <a:xfrm>
          <a:off x="0" y="0"/>
          <a:ext cx="0" cy="0"/>
          <a:chOff x="0" y="0"/>
          <a:chExt cx="0" cy="0"/>
        </a:xfrm>
      </p:grpSpPr>
      <p:pic>
        <p:nvPicPr>
          <p:cNvPr id="693" name="Google Shape;693;p115" descr="Image"/>
          <p:cNvPicPr preferRelativeResize="0"/>
          <p:nvPr/>
        </p:nvPicPr>
        <p:blipFill rotWithShape="1">
          <a:blip r:embed="rId2">
            <a:alphaModFix/>
          </a:blip>
          <a:srcRect/>
          <a:stretch/>
        </p:blipFill>
        <p:spPr>
          <a:xfrm>
            <a:off x="8339739" y="461989"/>
            <a:ext cx="289911" cy="30696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urity Indicator and Footer Content">
  <p:cSld name="Template Section Title 2">
    <p:spTree>
      <p:nvGrpSpPr>
        <p:cNvPr id="1" name="Shape 694"/>
        <p:cNvGrpSpPr/>
        <p:nvPr/>
      </p:nvGrpSpPr>
      <p:grpSpPr>
        <a:xfrm>
          <a:off x="0" y="0"/>
          <a:ext cx="0" cy="0"/>
          <a:chOff x="0" y="0"/>
          <a:chExt cx="0" cy="0"/>
        </a:xfrm>
      </p:grpSpPr>
      <p:sp>
        <p:nvSpPr>
          <p:cNvPr id="695" name="Google Shape;695;p116"/>
          <p:cNvSpPr/>
          <p:nvPr/>
        </p:nvSpPr>
        <p:spPr>
          <a:xfrm>
            <a:off x="0" y="0"/>
            <a:ext cx="91440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6" name="Google Shape;696;p116"/>
          <p:cNvSpPr/>
          <p:nvPr/>
        </p:nvSpPr>
        <p:spPr>
          <a:xfrm>
            <a:off x="0" y="0"/>
            <a:ext cx="2674800" cy="5143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7" name="Google Shape;697;p116"/>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6"/>
              </a:buClr>
              <a:buSzPts val="3600"/>
              <a:buFont typeface="Open Sans"/>
              <a:buNone/>
            </a:pPr>
            <a:r>
              <a:rPr lang="en" sz="3600" b="1">
                <a:solidFill>
                  <a:schemeClr val="dk1"/>
                </a:solidFill>
              </a:rPr>
              <a:t>Security Indicator and Footer Content</a:t>
            </a:r>
            <a:endParaRPr sz="500">
              <a:solidFill>
                <a:schemeClr val="dk1"/>
              </a:solidFill>
            </a:endParaRPr>
          </a:p>
        </p:txBody>
      </p:sp>
      <p:pic>
        <p:nvPicPr>
          <p:cNvPr id="698" name="Google Shape;698;p116"/>
          <p:cNvPicPr preferRelativeResize="0"/>
          <p:nvPr/>
        </p:nvPicPr>
        <p:blipFill rotWithShape="1">
          <a:blip r:embed="rId2">
            <a:alphaModFix/>
          </a:blip>
          <a:srcRect/>
          <a:stretch/>
        </p:blipFill>
        <p:spPr>
          <a:xfrm>
            <a:off x="950368" y="2185988"/>
            <a:ext cx="771525" cy="7715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704"/>
        <p:cNvGrpSpPr/>
        <p:nvPr/>
      </p:nvGrpSpPr>
      <p:grpSpPr>
        <a:xfrm>
          <a:off x="0" y="0"/>
          <a:ext cx="0" cy="0"/>
          <a:chOff x="0" y="0"/>
          <a:chExt cx="0" cy="0"/>
        </a:xfrm>
      </p:grpSpPr>
      <p:sp>
        <p:nvSpPr>
          <p:cNvPr id="705" name="Google Shape;705;p118"/>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06" name="Google Shape;706;p118"/>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07" name="Google Shape;707;p118"/>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dk1"/>
                </a:solidFill>
                <a:latin typeface="Helvetica Neue"/>
                <a:ea typeface="Helvetica Neue"/>
                <a:cs typeface="Helvetica Neue"/>
                <a:sym typeface="Helvetica Neue"/>
              </a:rPr>
              <a:t>Light background:</a:t>
            </a:r>
            <a:br>
              <a:rPr lang="en" sz="1800" b="1"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If you need a running footer, security indicator, copyright info, </a:t>
            </a:r>
            <a:br>
              <a:rPr lang="en" sz="1800"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708"/>
        <p:cNvGrpSpPr/>
        <p:nvPr/>
      </p:nvGrpSpPr>
      <p:grpSpPr>
        <a:xfrm>
          <a:off x="0" y="0"/>
          <a:ext cx="0" cy="0"/>
          <a:chOff x="0" y="0"/>
          <a:chExt cx="0" cy="0"/>
        </a:xfrm>
      </p:grpSpPr>
      <p:sp>
        <p:nvSpPr>
          <p:cNvPr id="709" name="Google Shape;709;p119"/>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10" name="Google Shape;710;p119"/>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11" name="Google Shape;711;p119"/>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6"/>
              </a:buClr>
              <a:buSzPts val="1800"/>
              <a:buFont typeface="Open Sans"/>
              <a:buNone/>
            </a:pPr>
            <a:r>
              <a:rPr lang="en" sz="1800" b="1">
                <a:solidFill>
                  <a:schemeClr val="dk1"/>
                </a:solidFill>
                <a:latin typeface="Helvetica Neue"/>
                <a:ea typeface="Helvetica Neue"/>
                <a:cs typeface="Helvetica Neue"/>
                <a:sym typeface="Helvetica Neue"/>
              </a:rPr>
              <a:t>Dark background:</a:t>
            </a:r>
            <a:br>
              <a:rPr lang="en" sz="1800" b="1">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If you need a running footer, security indicator, copyright info, </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6"/>
              </a:buClr>
              <a:buSzPts val="1800"/>
              <a:buFont typeface="Open Sans"/>
              <a:buNone/>
            </a:pPr>
            <a:endParaRPr sz="1800" b="1">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llout Slide 1 - Waypoint">
  <p:cSld name="Splash - Nomad_2_1_1_1_1_1_1">
    <p:bg>
      <p:bgPr>
        <a:solidFill>
          <a:srgbClr val="000000"/>
        </a:solidFill>
        <a:effectLst/>
      </p:bgPr>
    </p:bg>
    <p:spTree>
      <p:nvGrpSpPr>
        <p:cNvPr id="1" name="Shape 782"/>
        <p:cNvGrpSpPr/>
        <p:nvPr/>
      </p:nvGrpSpPr>
      <p:grpSpPr>
        <a:xfrm>
          <a:off x="0" y="0"/>
          <a:ext cx="0" cy="0"/>
          <a:chOff x="0" y="0"/>
          <a:chExt cx="0" cy="0"/>
        </a:xfrm>
      </p:grpSpPr>
      <p:sp>
        <p:nvSpPr>
          <p:cNvPr id="783" name="Google Shape;783;p12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4" name="Google Shape;784;p12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acker 2 Speaker">
  <p:cSld name="CUSTOM_2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2"/>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28" name="Google Shape;228;p22"/>
          <p:cNvGrpSpPr/>
          <p:nvPr/>
        </p:nvGrpSpPr>
        <p:grpSpPr>
          <a:xfrm>
            <a:off x="457200" y="457200"/>
            <a:ext cx="978444" cy="332614"/>
            <a:chOff x="1325393" y="1271914"/>
            <a:chExt cx="2832784" cy="952230"/>
          </a:xfrm>
        </p:grpSpPr>
        <p:sp>
          <p:nvSpPr>
            <p:cNvPr id="229" name="Google Shape;229;p22"/>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0" name="Google Shape;230;p22"/>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1" name="Google Shape;231;p22"/>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2" name="Google Shape;232;p22"/>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3" name="Google Shape;233;p22"/>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4" name="Google Shape;234;p22"/>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5" name="Google Shape;235;p22"/>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6" name="Google Shape;236;p22"/>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7" name="Google Shape;237;p22"/>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llout Slide 1 - Waypoint Blank">
  <p:cSld name="Splash - Nomad_2_1_1_1_1_1_1_3">
    <p:bg>
      <p:bgPr>
        <a:solidFill>
          <a:srgbClr val="000000"/>
        </a:solidFill>
        <a:effectLst/>
      </p:bgPr>
    </p:bg>
    <p:spTree>
      <p:nvGrpSpPr>
        <p:cNvPr id="1" name="Shape 785"/>
        <p:cNvGrpSpPr/>
        <p:nvPr/>
      </p:nvGrpSpPr>
      <p:grpSpPr>
        <a:xfrm>
          <a:off x="0" y="0"/>
          <a:ext cx="0" cy="0"/>
          <a:chOff x="0" y="0"/>
          <a:chExt cx="0" cy="0"/>
        </a:xfrm>
      </p:grpSpPr>
      <p:sp>
        <p:nvSpPr>
          <p:cNvPr id="786" name="Google Shape;786;p12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7" name="Google Shape;787;p129"/>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llout Slide 2 - Waypoint">
  <p:cSld name="Splash - Nomad_2_1_1_1_1_1_1_1">
    <p:bg>
      <p:bgPr>
        <a:solidFill>
          <a:srgbClr val="FFFFFF"/>
        </a:solidFill>
        <a:effectLst/>
      </p:bgPr>
    </p:bg>
    <p:spTree>
      <p:nvGrpSpPr>
        <p:cNvPr id="1" name="Shape 788"/>
        <p:cNvGrpSpPr/>
        <p:nvPr/>
      </p:nvGrpSpPr>
      <p:grpSpPr>
        <a:xfrm>
          <a:off x="0" y="0"/>
          <a:ext cx="0" cy="0"/>
          <a:chOff x="0" y="0"/>
          <a:chExt cx="0" cy="0"/>
        </a:xfrm>
      </p:grpSpPr>
      <p:pic>
        <p:nvPicPr>
          <p:cNvPr id="789" name="Google Shape;789;p13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llout Slide 1 - Boundary">
  <p:cSld name="Splash - Nomad_2_1_1_1_1_1_1_2">
    <p:bg>
      <p:bgPr>
        <a:solidFill>
          <a:srgbClr val="000000"/>
        </a:solidFill>
        <a:effectLst/>
      </p:bgPr>
    </p:bg>
    <p:spTree>
      <p:nvGrpSpPr>
        <p:cNvPr id="1" name="Shape 790"/>
        <p:cNvGrpSpPr/>
        <p:nvPr/>
      </p:nvGrpSpPr>
      <p:grpSpPr>
        <a:xfrm>
          <a:off x="0" y="0"/>
          <a:ext cx="0" cy="0"/>
          <a:chOff x="0" y="0"/>
          <a:chExt cx="0" cy="0"/>
        </a:xfrm>
      </p:grpSpPr>
      <p:sp>
        <p:nvSpPr>
          <p:cNvPr id="791" name="Google Shape;791;p13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2" name="Google Shape;792;p13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llout Slide 1 - Boundary Blank">
  <p:cSld name="Splash - Nomad_2_1_1_1_1_1_1_2_1">
    <p:bg>
      <p:bgPr>
        <a:solidFill>
          <a:srgbClr val="000000"/>
        </a:solidFill>
        <a:effectLst/>
      </p:bgPr>
    </p:bg>
    <p:spTree>
      <p:nvGrpSpPr>
        <p:cNvPr id="1" name="Shape 793"/>
        <p:cNvGrpSpPr/>
        <p:nvPr/>
      </p:nvGrpSpPr>
      <p:grpSpPr>
        <a:xfrm>
          <a:off x="0" y="0"/>
          <a:ext cx="0" cy="0"/>
          <a:chOff x="0" y="0"/>
          <a:chExt cx="0" cy="0"/>
        </a:xfrm>
      </p:grpSpPr>
      <p:sp>
        <p:nvSpPr>
          <p:cNvPr id="794" name="Google Shape;794;p1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5" name="Google Shape;795;p132"/>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llout Slide 2 - Boundary">
  <p:cSld name="Splash - Nomad_2_1_1_1_1_1_1_1_2">
    <p:bg>
      <p:bgPr>
        <a:solidFill>
          <a:srgbClr val="FFFFFF"/>
        </a:solidFill>
        <a:effectLst/>
      </p:bgPr>
    </p:bg>
    <p:spTree>
      <p:nvGrpSpPr>
        <p:cNvPr id="1" name="Shape 796"/>
        <p:cNvGrpSpPr/>
        <p:nvPr/>
      </p:nvGrpSpPr>
      <p:grpSpPr>
        <a:xfrm>
          <a:off x="0" y="0"/>
          <a:ext cx="0" cy="0"/>
          <a:chOff x="0" y="0"/>
          <a:chExt cx="0" cy="0"/>
        </a:xfrm>
      </p:grpSpPr>
      <p:pic>
        <p:nvPicPr>
          <p:cNvPr id="797" name="Google Shape;797;p1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798"/>
        <p:cNvGrpSpPr/>
        <p:nvPr/>
      </p:nvGrpSpPr>
      <p:grpSpPr>
        <a:xfrm>
          <a:off x="0" y="0"/>
          <a:ext cx="0" cy="0"/>
          <a:chOff x="0" y="0"/>
          <a:chExt cx="0" cy="0"/>
        </a:xfrm>
      </p:grpSpPr>
      <p:grpSp>
        <p:nvGrpSpPr>
          <p:cNvPr id="799" name="Google Shape;799;p134"/>
          <p:cNvGrpSpPr/>
          <p:nvPr/>
        </p:nvGrpSpPr>
        <p:grpSpPr>
          <a:xfrm>
            <a:off x="4868224" y="0"/>
            <a:ext cx="4275776" cy="4489125"/>
            <a:chOff x="0" y="0"/>
            <a:chExt cx="11402069" cy="11971000"/>
          </a:xfrm>
        </p:grpSpPr>
        <p:pic>
          <p:nvPicPr>
            <p:cNvPr id="800" name="Google Shape;800;p134"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01" name="Google Shape;801;p134"/>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Presenters ">
  <p:cSld name="Presenter Title_1">
    <p:bg>
      <p:bgPr>
        <a:solidFill>
          <a:srgbClr val="000000"/>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07" name="Google Shape;807;p136"/>
          <p:cNvPicPr preferRelativeResize="0"/>
          <p:nvPr/>
        </p:nvPicPr>
        <p:blipFill>
          <a:blip r:embed="rId2">
            <a:alphaModFix/>
          </a:blip>
          <a:stretch>
            <a:fillRect/>
          </a:stretch>
        </p:blipFill>
        <p:spPr>
          <a:xfrm>
            <a:off x="6484525" y="0"/>
            <a:ext cx="2659475" cy="11555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resenters  1">
  <p:cSld name="Presenter Title_1_1">
    <p:bg>
      <p:bgPr>
        <a:solidFill>
          <a:srgbClr val="000000"/>
        </a:solidFill>
        <a:effectLst/>
      </p:bgPr>
    </p:bg>
    <p:spTree>
      <p:nvGrpSpPr>
        <p:cNvPr id="1" name="Shape 808"/>
        <p:cNvGrpSpPr/>
        <p:nvPr/>
      </p:nvGrpSpPr>
      <p:grpSpPr>
        <a:xfrm>
          <a:off x="0" y="0"/>
          <a:ext cx="0" cy="0"/>
          <a:chOff x="0" y="0"/>
          <a:chExt cx="0" cy="0"/>
        </a:xfrm>
      </p:grpSpPr>
      <p:sp>
        <p:nvSpPr>
          <p:cNvPr id="809" name="Google Shape;809;p13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10" name="Google Shape;810;p137"/>
          <p:cNvPicPr preferRelativeResize="0"/>
          <p:nvPr/>
        </p:nvPicPr>
        <p:blipFill>
          <a:blip r:embed="rId2">
            <a:alphaModFix/>
          </a:blip>
          <a:stretch>
            <a:fillRect/>
          </a:stretch>
        </p:blipFill>
        <p:spPr>
          <a:xfrm>
            <a:off x="6129176" y="0"/>
            <a:ext cx="3014822" cy="514349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811"/>
        <p:cNvGrpSpPr/>
        <p:nvPr/>
      </p:nvGrpSpPr>
      <p:grpSpPr>
        <a:xfrm>
          <a:off x="0" y="0"/>
          <a:ext cx="0" cy="0"/>
          <a:chOff x="0" y="0"/>
          <a:chExt cx="0" cy="0"/>
        </a:xfrm>
      </p:grpSpPr>
      <p:grpSp>
        <p:nvGrpSpPr>
          <p:cNvPr id="812" name="Google Shape;812;p138"/>
          <p:cNvGrpSpPr/>
          <p:nvPr/>
        </p:nvGrpSpPr>
        <p:grpSpPr>
          <a:xfrm>
            <a:off x="0" y="0"/>
            <a:ext cx="10110787" cy="5946374"/>
            <a:chOff x="0" y="0"/>
            <a:chExt cx="26962098" cy="15856998"/>
          </a:xfrm>
        </p:grpSpPr>
        <p:pic>
          <p:nvPicPr>
            <p:cNvPr id="813" name="Google Shape;813;p138"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814" name="Google Shape;814;p138"/>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815" name="Google Shape;815;p138"/>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16" name="Google Shape;816;p13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hite Logomark Right">
  <p:cSld name="Blank White Logomark Right">
    <p:bg>
      <p:bgRef idx="1001">
        <a:schemeClr val="bg1"/>
      </p:bgRef>
    </p:bg>
    <p:spTree>
      <p:nvGrpSpPr>
        <p:cNvPr id="1" name="Shape 502"/>
        <p:cNvGrpSpPr/>
        <p:nvPr/>
      </p:nvGrpSpPr>
      <p:grpSpPr>
        <a:xfrm>
          <a:off x="0" y="0"/>
          <a:ext cx="0" cy="0"/>
          <a:chOff x="0" y="0"/>
          <a:chExt cx="0" cy="0"/>
        </a:xfrm>
      </p:grpSpPr>
      <p:grpSp>
        <p:nvGrpSpPr>
          <p:cNvPr id="7" name="Google Shape;2297;p271">
            <a:extLst>
              <a:ext uri="{FF2B5EF4-FFF2-40B4-BE49-F238E27FC236}">
                <a16:creationId xmlns:a16="http://schemas.microsoft.com/office/drawing/2014/main" id="{CAAE0C85-71D5-8EE3-4EA5-A8D520E9994E}"/>
              </a:ext>
            </a:extLst>
          </p:cNvPr>
          <p:cNvGrpSpPr/>
          <p:nvPr userDrawn="1"/>
        </p:nvGrpSpPr>
        <p:grpSpPr>
          <a:xfrm>
            <a:off x="8686254" y="91582"/>
            <a:ext cx="380643" cy="400404"/>
            <a:chOff x="1219200" y="3877056"/>
            <a:chExt cx="1015049" cy="1067744"/>
          </a:xfrm>
        </p:grpSpPr>
        <p:sp>
          <p:nvSpPr>
            <p:cNvPr id="8" name="Google Shape;2298;p271">
              <a:extLst>
                <a:ext uri="{FF2B5EF4-FFF2-40B4-BE49-F238E27FC236}">
                  <a16:creationId xmlns:a16="http://schemas.microsoft.com/office/drawing/2014/main" id="{CDB5D224-C886-FA49-73FE-5EC29C18142F}"/>
                </a:ext>
              </a:extLst>
            </p:cNvPr>
            <p:cNvSpPr/>
            <p:nvPr/>
          </p:nvSpPr>
          <p:spPr>
            <a:xfrm>
              <a:off x="1219200" y="3877056"/>
              <a:ext cx="422542" cy="916692"/>
            </a:xfrm>
            <a:custGeom>
              <a:avLst/>
              <a:gdLst/>
              <a:ahLst/>
              <a:cxnLst/>
              <a:rect l="l" t="t" r="r" b="b"/>
              <a:pathLst>
                <a:path w="422542" h="916692" extrusionOk="0">
                  <a:moveTo>
                    <a:pt x="422542" y="0"/>
                  </a:moveTo>
                  <a:lnTo>
                    <a:pt x="0" y="242626"/>
                  </a:lnTo>
                  <a:lnTo>
                    <a:pt x="0" y="242626"/>
                  </a:lnTo>
                  <a:lnTo>
                    <a:pt x="0" y="825118"/>
                  </a:lnTo>
                  <a:lnTo>
                    <a:pt x="158572" y="916693"/>
                  </a:lnTo>
                  <a:lnTo>
                    <a:pt x="158572" y="333257"/>
                  </a:lnTo>
                  <a:lnTo>
                    <a:pt x="422542" y="1822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 name="Google Shape;2299;p271">
              <a:extLst>
                <a:ext uri="{FF2B5EF4-FFF2-40B4-BE49-F238E27FC236}">
                  <a16:creationId xmlns:a16="http://schemas.microsoft.com/office/drawing/2014/main" id="{1B293576-09C2-10A3-F422-65C8F4113CC7}"/>
                </a:ext>
              </a:extLst>
            </p:cNvPr>
            <p:cNvSpPr/>
            <p:nvPr/>
          </p:nvSpPr>
          <p:spPr>
            <a:xfrm>
              <a:off x="1483170" y="3877056"/>
              <a:ext cx="487110" cy="1067744"/>
            </a:xfrm>
            <a:custGeom>
              <a:avLst/>
              <a:gdLst/>
              <a:ahLst/>
              <a:cxnLst/>
              <a:rect l="l" t="t" r="r" b="b"/>
              <a:pathLst>
                <a:path w="487110" h="1067744" extrusionOk="0">
                  <a:moveTo>
                    <a:pt x="327589" y="0"/>
                  </a:moveTo>
                  <a:lnTo>
                    <a:pt x="327589" y="464483"/>
                  </a:lnTo>
                  <a:lnTo>
                    <a:pt x="158572" y="464483"/>
                  </a:lnTo>
                  <a:lnTo>
                    <a:pt x="158572" y="290774"/>
                  </a:lnTo>
                  <a:lnTo>
                    <a:pt x="0" y="382349"/>
                  </a:lnTo>
                  <a:lnTo>
                    <a:pt x="0" y="976169"/>
                  </a:lnTo>
                  <a:lnTo>
                    <a:pt x="158572" y="1067744"/>
                  </a:lnTo>
                  <a:lnTo>
                    <a:pt x="158572" y="605149"/>
                  </a:lnTo>
                  <a:lnTo>
                    <a:pt x="327589" y="605149"/>
                  </a:lnTo>
                  <a:lnTo>
                    <a:pt x="327589" y="776970"/>
                  </a:lnTo>
                  <a:lnTo>
                    <a:pt x="487110" y="686339"/>
                  </a:lnTo>
                  <a:lnTo>
                    <a:pt x="487110" y="9157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 name="Google Shape;2300;p271">
              <a:extLst>
                <a:ext uri="{FF2B5EF4-FFF2-40B4-BE49-F238E27FC236}">
                  <a16:creationId xmlns:a16="http://schemas.microsoft.com/office/drawing/2014/main" id="{101A4678-BD2E-1140-53DF-71028D47925D}"/>
                </a:ext>
              </a:extLst>
            </p:cNvPr>
            <p:cNvSpPr/>
            <p:nvPr/>
          </p:nvSpPr>
          <p:spPr>
            <a:xfrm>
              <a:off x="1810758" y="4029051"/>
              <a:ext cx="423491" cy="915748"/>
            </a:xfrm>
            <a:custGeom>
              <a:avLst/>
              <a:gdLst/>
              <a:ahLst/>
              <a:cxnLst/>
              <a:rect l="l" t="t" r="r" b="b"/>
              <a:pathLst>
                <a:path w="423491" h="915748" extrusionOk="0">
                  <a:moveTo>
                    <a:pt x="0" y="915749"/>
                  </a:moveTo>
                  <a:lnTo>
                    <a:pt x="423492" y="673123"/>
                  </a:lnTo>
                  <a:lnTo>
                    <a:pt x="423492" y="673123"/>
                  </a:lnTo>
                  <a:lnTo>
                    <a:pt x="423492" y="90631"/>
                  </a:lnTo>
                  <a:lnTo>
                    <a:pt x="263970" y="0"/>
                  </a:lnTo>
                  <a:lnTo>
                    <a:pt x="263970" y="582492"/>
                  </a:lnTo>
                  <a:lnTo>
                    <a:pt x="0" y="73354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9114945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Vagrant 2 Speaker">
  <p:cSld name="CUSTOM_2_1_1">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3"/>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40" name="Google Shape;240;p23"/>
          <p:cNvGrpSpPr/>
          <p:nvPr/>
        </p:nvGrpSpPr>
        <p:grpSpPr>
          <a:xfrm>
            <a:off x="457773" y="457200"/>
            <a:ext cx="1124651" cy="318650"/>
            <a:chOff x="1220737" y="1263865"/>
            <a:chExt cx="3310719" cy="938862"/>
          </a:xfrm>
        </p:grpSpPr>
        <p:sp>
          <p:nvSpPr>
            <p:cNvPr id="241" name="Google Shape;241;p23"/>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2" name="Google Shape;242;p23"/>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3" name="Google Shape;243;p23"/>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4" name="Google Shape;244;p23"/>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5" name="Google Shape;245;p23"/>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6" name="Google Shape;246;p23"/>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7" name="Google Shape;247;p23"/>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8" name="Google Shape;248;p23"/>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9" name="Google Shape;249;p23"/>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0" name="Google Shape;250;p23"/>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1" name="Google Shape;251;p23"/>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2" r:id="rId39"/>
    <p:sldLayoutId id="2147483716"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2" r:id="rId76"/>
    <p:sldLayoutId id="2147483764" r:id="rId77"/>
    <p:sldLayoutId id="2147483765" r:id="rId78"/>
    <p:sldLayoutId id="2147483774" r:id="rId79"/>
    <p:sldLayoutId id="2147483775" r:id="rId80"/>
    <p:sldLayoutId id="2147483776" r:id="rId81"/>
    <p:sldLayoutId id="2147483777" r:id="rId82"/>
    <p:sldLayoutId id="2147483778" r:id="rId83"/>
    <p:sldLayoutId id="2147483779" r:id="rId84"/>
    <p:sldLayoutId id="2147483780" r:id="rId85"/>
    <p:sldLayoutId id="2147483782" r:id="rId86"/>
    <p:sldLayoutId id="2147483783" r:id="rId87"/>
    <p:sldLayoutId id="2147483784" r:id="rId88"/>
    <p:sldLayoutId id="2147483786" r:id="rId8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89.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9.xml"/><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89.xml"/><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8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89.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9.xml"/><Relationship Id="rId5" Type="http://schemas.openxmlformats.org/officeDocument/2006/relationships/image" Target="../media/image79.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9.xml"/><Relationship Id="rId4"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89.xml"/><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89.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9.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vinalot/hashitalks-2023" TargetMode="External"/><Relationship Id="rId2" Type="http://schemas.openxmlformats.org/officeDocument/2006/relationships/notesSlide" Target="../notesSlides/notesSlide4.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9.xml"/><Relationship Id="rId5" Type="http://schemas.openxmlformats.org/officeDocument/2006/relationships/image" Target="../media/image67.pn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book/en/v2/Git-Tools-Submodules" TargetMode="External"/><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9.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9"/>
        <p:cNvGrpSpPr/>
        <p:nvPr/>
      </p:nvGrpSpPr>
      <p:grpSpPr>
        <a:xfrm>
          <a:off x="0" y="0"/>
          <a:ext cx="0" cy="0"/>
          <a:chOff x="0" y="0"/>
          <a:chExt cx="0" cy="0"/>
        </a:xfrm>
      </p:grpSpPr>
      <p:grpSp>
        <p:nvGrpSpPr>
          <p:cNvPr id="1410" name="Google Shape;1410;p199"/>
          <p:cNvGrpSpPr/>
          <p:nvPr/>
        </p:nvGrpSpPr>
        <p:grpSpPr>
          <a:xfrm>
            <a:off x="457200" y="457226"/>
            <a:ext cx="296791" cy="310930"/>
            <a:chOff x="1219200" y="3877553"/>
            <a:chExt cx="1014669" cy="1068121"/>
          </a:xfrm>
        </p:grpSpPr>
        <p:sp>
          <p:nvSpPr>
            <p:cNvPr id="1411" name="Google Shape;1411;p199"/>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2" name="Google Shape;1412;p199"/>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3" name="Google Shape;1413;p199"/>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14" name="Google Shape;1414;p199"/>
          <p:cNvPicPr preferRelativeResize="0"/>
          <p:nvPr/>
        </p:nvPicPr>
        <p:blipFill>
          <a:blip r:embed="rId4">
            <a:alphaModFix/>
          </a:blip>
          <a:stretch>
            <a:fillRect/>
          </a:stretch>
        </p:blipFill>
        <p:spPr>
          <a:xfrm>
            <a:off x="2351775" y="2140063"/>
            <a:ext cx="4440202" cy="8043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In your repo</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submodule add &lt;</a:t>
            </a:r>
            <a:r>
              <a:rPr lang="en-US" sz="2400" dirty="0" err="1">
                <a:solidFill>
                  <a:schemeClr val="tx1"/>
                </a:solidFill>
                <a:latin typeface="Helvetica" pitchFamily="2" charset="0"/>
              </a:rPr>
              <a:t>remote_url</a:t>
            </a:r>
            <a:r>
              <a:rPr lang="en-US" sz="2400" dirty="0">
                <a:solidFill>
                  <a:schemeClr val="tx1"/>
                </a:solidFill>
                <a:latin typeface="Helvetica" pitchFamily="2" charset="0"/>
              </a:rPr>
              <a:t>&gt;  [ &lt;</a:t>
            </a:r>
            <a:r>
              <a:rPr lang="en-US" sz="2400" dirty="0" err="1">
                <a:solidFill>
                  <a:schemeClr val="tx1"/>
                </a:solidFill>
                <a:latin typeface="Helvetica" pitchFamily="2" charset="0"/>
              </a:rPr>
              <a:t>destination_folder</a:t>
            </a:r>
            <a:r>
              <a:rPr lang="en-US" sz="2400" dirty="0">
                <a:solidFill>
                  <a:schemeClr val="tx1"/>
                </a:solidFill>
                <a:latin typeface="Helvetica" pitchFamily="2" charset="0"/>
              </a:rPr>
              <a:t>&gt;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commit -m "added submodule"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push</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when submodule is updated</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pull / commit / push - sub</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commit / push - main</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4"/>
          <a:stretch>
            <a:fillRect/>
          </a:stretch>
        </p:blipFill>
        <p:spPr>
          <a:xfrm>
            <a:off x="5240638" y="2510790"/>
            <a:ext cx="3669449" cy="2198946"/>
          </a:xfrm>
          <a:prstGeom prst="rect">
            <a:avLst/>
          </a:prstGeom>
          <a:ln>
            <a:solidFill>
              <a:schemeClr val="accent1"/>
            </a:solidFill>
          </a:ln>
        </p:spPr>
      </p:pic>
    </p:spTree>
    <p:extLst>
      <p:ext uri="{BB962C8B-B14F-4D97-AF65-F5344CB8AC3E}">
        <p14:creationId xmlns:p14="http://schemas.microsoft.com/office/powerpoint/2010/main" val="2209834729"/>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generic 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75A095FC-7BF3-2D0B-89E2-8105BF825F35}"/>
              </a:ext>
            </a:extLst>
          </p:cNvPr>
          <p:cNvPicPr>
            <a:picLocks noChangeAspect="1"/>
          </p:cNvPicPr>
          <p:nvPr/>
        </p:nvPicPr>
        <p:blipFill rotWithShape="1">
          <a:blip r:embed="rId4"/>
          <a:srcRect t="11472"/>
          <a:stretch/>
        </p:blipFill>
        <p:spPr>
          <a:xfrm>
            <a:off x="217614" y="674521"/>
            <a:ext cx="4354386" cy="2863785"/>
          </a:xfrm>
          <a:prstGeom prst="rect">
            <a:avLst/>
          </a:prstGeom>
          <a:ln>
            <a:solidFill>
              <a:schemeClr val="accent1"/>
            </a:solidFill>
          </a:ln>
        </p:spPr>
      </p:pic>
      <p:pic>
        <p:nvPicPr>
          <p:cNvPr id="5" name="Picture 4">
            <a:extLst>
              <a:ext uri="{FF2B5EF4-FFF2-40B4-BE49-F238E27FC236}">
                <a16:creationId xmlns:a16="http://schemas.microsoft.com/office/drawing/2014/main" id="{FE6DA8B2-6343-25B0-E8DF-4F357E0A1135}"/>
              </a:ext>
            </a:extLst>
          </p:cNvPr>
          <p:cNvPicPr>
            <a:picLocks noChangeAspect="1"/>
          </p:cNvPicPr>
          <p:nvPr/>
        </p:nvPicPr>
        <p:blipFill rotWithShape="1">
          <a:blip r:embed="rId5"/>
          <a:srcRect r="8940"/>
          <a:stretch/>
        </p:blipFill>
        <p:spPr>
          <a:xfrm>
            <a:off x="4667300" y="671349"/>
            <a:ext cx="3550659" cy="3975876"/>
          </a:xfrm>
          <a:prstGeom prst="rect">
            <a:avLst/>
          </a:prstGeom>
          <a:ln>
            <a:solidFill>
              <a:schemeClr val="accent1"/>
            </a:solidFill>
          </a:ln>
        </p:spPr>
      </p:pic>
    </p:spTree>
    <p:extLst>
      <p:ext uri="{BB962C8B-B14F-4D97-AF65-F5344CB8AC3E}">
        <p14:creationId xmlns:p14="http://schemas.microsoft.com/office/powerpoint/2010/main" val="3800160260"/>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r="19150" b="22500"/>
          <a:stretch/>
        </p:blipFill>
        <p:spPr>
          <a:xfrm>
            <a:off x="308674" y="671350"/>
            <a:ext cx="4354386"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4" y="2832726"/>
            <a:ext cx="7856216" cy="2002710"/>
          </a:xfrm>
          <a:prstGeom prst="rect">
            <a:avLst/>
          </a:prstGeom>
          <a:ln>
            <a:solidFill>
              <a:schemeClr val="accent1"/>
            </a:solidFill>
          </a:ln>
        </p:spPr>
      </p:pic>
      <p:pic>
        <p:nvPicPr>
          <p:cNvPr id="5" name="Picture 4">
            <a:extLst>
              <a:ext uri="{FF2B5EF4-FFF2-40B4-BE49-F238E27FC236}">
                <a16:creationId xmlns:a16="http://schemas.microsoft.com/office/drawing/2014/main" id="{BEE8E81C-B85C-6AD2-F0E1-419C00BA57A6}"/>
              </a:ext>
            </a:extLst>
          </p:cNvPr>
          <p:cNvPicPr>
            <a:picLocks noChangeAspect="1"/>
          </p:cNvPicPr>
          <p:nvPr/>
        </p:nvPicPr>
        <p:blipFill rotWithShape="1">
          <a:blip r:embed="rId6"/>
          <a:srcRect t="11472" b="5143"/>
          <a:stretch/>
        </p:blipFill>
        <p:spPr>
          <a:xfrm>
            <a:off x="4871772" y="671349"/>
            <a:ext cx="3963554" cy="2455309"/>
          </a:xfrm>
          <a:prstGeom prst="rect">
            <a:avLst/>
          </a:prstGeom>
          <a:ln>
            <a:solidFill>
              <a:schemeClr val="accent1"/>
            </a:solidFill>
          </a:ln>
        </p:spPr>
      </p:pic>
      <p:sp>
        <p:nvSpPr>
          <p:cNvPr id="9" name="TextBox 8">
            <a:extLst>
              <a:ext uri="{FF2B5EF4-FFF2-40B4-BE49-F238E27FC236}">
                <a16:creationId xmlns:a16="http://schemas.microsoft.com/office/drawing/2014/main" id="{3DBDA1F9-0CB4-23B3-EE56-515048158DE1}"/>
              </a:ext>
            </a:extLst>
          </p:cNvPr>
          <p:cNvSpPr txBox="1"/>
          <p:nvPr/>
        </p:nvSpPr>
        <p:spPr>
          <a:xfrm>
            <a:off x="3362632" y="892277"/>
            <a:ext cx="966020" cy="307777"/>
          </a:xfrm>
          <a:prstGeom prst="rect">
            <a:avLst/>
          </a:prstGeom>
          <a:noFill/>
        </p:spPr>
        <p:txBody>
          <a:bodyPr wrap="square" rtlCol="0">
            <a:spAutoFit/>
          </a:bodyPr>
          <a:lstStyle/>
          <a:p>
            <a:r>
              <a:rPr lang="en-US" dirty="0">
                <a:solidFill>
                  <a:schemeClr val="tx2"/>
                </a:solidFill>
              </a:rPr>
              <a:t>Module</a:t>
            </a:r>
          </a:p>
        </p:txBody>
      </p:sp>
      <p:sp>
        <p:nvSpPr>
          <p:cNvPr id="11" name="TextBox 10">
            <a:extLst>
              <a:ext uri="{FF2B5EF4-FFF2-40B4-BE49-F238E27FC236}">
                <a16:creationId xmlns:a16="http://schemas.microsoft.com/office/drawing/2014/main" id="{FE3D8A99-CFE3-33E0-C98F-945B71F84D6F}"/>
              </a:ext>
            </a:extLst>
          </p:cNvPr>
          <p:cNvSpPr txBox="1"/>
          <p:nvPr/>
        </p:nvSpPr>
        <p:spPr>
          <a:xfrm>
            <a:off x="3362632" y="4377052"/>
            <a:ext cx="966020" cy="307777"/>
          </a:xfrm>
          <a:prstGeom prst="rect">
            <a:avLst/>
          </a:prstGeom>
          <a:noFill/>
        </p:spPr>
        <p:txBody>
          <a:bodyPr wrap="square" rtlCol="0">
            <a:spAutoFit/>
          </a:bodyPr>
          <a:lstStyle/>
          <a:p>
            <a:r>
              <a:rPr lang="en-US" dirty="0">
                <a:solidFill>
                  <a:schemeClr val="tx2"/>
                </a:solidFill>
              </a:rPr>
              <a:t>Locals</a:t>
            </a:r>
          </a:p>
        </p:txBody>
      </p:sp>
      <p:sp>
        <p:nvSpPr>
          <p:cNvPr id="12" name="TextBox 11">
            <a:extLst>
              <a:ext uri="{FF2B5EF4-FFF2-40B4-BE49-F238E27FC236}">
                <a16:creationId xmlns:a16="http://schemas.microsoft.com/office/drawing/2014/main" id="{F4022CE6-0142-852E-206D-36CB8638ECD2}"/>
              </a:ext>
            </a:extLst>
          </p:cNvPr>
          <p:cNvSpPr txBox="1"/>
          <p:nvPr/>
        </p:nvSpPr>
        <p:spPr>
          <a:xfrm>
            <a:off x="7005484" y="2202418"/>
            <a:ext cx="1762432" cy="307777"/>
          </a:xfrm>
          <a:prstGeom prst="rect">
            <a:avLst/>
          </a:prstGeom>
          <a:noFill/>
        </p:spPr>
        <p:txBody>
          <a:bodyPr wrap="square" rtlCol="0">
            <a:spAutoFit/>
          </a:bodyPr>
          <a:lstStyle/>
          <a:p>
            <a:r>
              <a:rPr lang="en-US" dirty="0">
                <a:solidFill>
                  <a:schemeClr val="tx2"/>
                </a:solidFill>
              </a:rPr>
              <a:t>Generic Resource</a:t>
            </a:r>
          </a:p>
        </p:txBody>
      </p:sp>
    </p:spTree>
    <p:extLst>
      <p:ext uri="{BB962C8B-B14F-4D97-AF65-F5344CB8AC3E}">
        <p14:creationId xmlns:p14="http://schemas.microsoft.com/office/powerpoint/2010/main" val="2157766674"/>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a:solidFill>
                  <a:schemeClr val="tx1"/>
                </a:solidFill>
              </a:rPr>
              <a:t>data-driven code</a:t>
            </a:r>
          </a:p>
        </p:txBody>
      </p:sp>
    </p:spTree>
    <p:extLst>
      <p:ext uri="{BB962C8B-B14F-4D97-AF65-F5344CB8AC3E}">
        <p14:creationId xmlns:p14="http://schemas.microsoft.com/office/powerpoint/2010/main" val="66902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b="22500"/>
          <a:stretch/>
        </p:blipFill>
        <p:spPr>
          <a:xfrm>
            <a:off x="308673" y="671350"/>
            <a:ext cx="5385729"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3" y="2769537"/>
            <a:ext cx="7856216" cy="2002710"/>
          </a:xfrm>
          <a:prstGeom prst="rect">
            <a:avLst/>
          </a:prstGeom>
          <a:ln>
            <a:solidFill>
              <a:schemeClr val="accent1"/>
            </a:solidFill>
          </a:ln>
        </p:spPr>
      </p:pic>
    </p:spTree>
    <p:extLst>
      <p:ext uri="{BB962C8B-B14F-4D97-AF65-F5344CB8AC3E}">
        <p14:creationId xmlns:p14="http://schemas.microsoft.com/office/powerpoint/2010/main" val="1986353973"/>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5" name="Picture 4">
            <a:extLst>
              <a:ext uri="{FF2B5EF4-FFF2-40B4-BE49-F238E27FC236}">
                <a16:creationId xmlns:a16="http://schemas.microsoft.com/office/drawing/2014/main" id="{B41155E9-A6F3-4C12-A0DD-E340961313FE}"/>
              </a:ext>
            </a:extLst>
          </p:cNvPr>
          <p:cNvPicPr>
            <a:picLocks noChangeAspect="1"/>
          </p:cNvPicPr>
          <p:nvPr/>
        </p:nvPicPr>
        <p:blipFill rotWithShape="1">
          <a:blip r:embed="rId4"/>
          <a:srcRect l="22465" t="24341" r="7463"/>
          <a:stretch/>
        </p:blipFill>
        <p:spPr>
          <a:xfrm>
            <a:off x="6300265" y="741100"/>
            <a:ext cx="2613512" cy="1004401"/>
          </a:xfrm>
          <a:prstGeom prst="rect">
            <a:avLst/>
          </a:prstGeom>
          <a:ln>
            <a:solidFill>
              <a:schemeClr val="accent1"/>
            </a:solidFill>
          </a:ln>
        </p:spPr>
      </p:pic>
      <p:pic>
        <p:nvPicPr>
          <p:cNvPr id="9" name="Picture 8">
            <a:extLst>
              <a:ext uri="{FF2B5EF4-FFF2-40B4-BE49-F238E27FC236}">
                <a16:creationId xmlns:a16="http://schemas.microsoft.com/office/drawing/2014/main" id="{ECA90467-F012-A6B4-C2DC-6BAC20B42FE4}"/>
              </a:ext>
            </a:extLst>
          </p:cNvPr>
          <p:cNvPicPr>
            <a:picLocks noChangeAspect="1"/>
          </p:cNvPicPr>
          <p:nvPr/>
        </p:nvPicPr>
        <p:blipFill rotWithShape="1">
          <a:blip r:embed="rId5"/>
          <a:srcRect l="20590" t="7375" r="9339"/>
          <a:stretch/>
        </p:blipFill>
        <p:spPr>
          <a:xfrm>
            <a:off x="6296575" y="1814278"/>
            <a:ext cx="2613512" cy="2889191"/>
          </a:xfrm>
          <a:prstGeom prst="rect">
            <a:avLst/>
          </a:prstGeom>
          <a:ln>
            <a:solidFill>
              <a:schemeClr val="accent1"/>
            </a:solidFill>
          </a:ln>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6"/>
          <a:srcRect l="8566" r="3523" b="5885"/>
          <a:stretch/>
        </p:blipFill>
        <p:spPr>
          <a:xfrm>
            <a:off x="176981" y="726621"/>
            <a:ext cx="6032894" cy="2532773"/>
          </a:xfrm>
          <a:prstGeom prst="rect">
            <a:avLst/>
          </a:prstGeom>
          <a:ln>
            <a:solidFill>
              <a:schemeClr val="accent1"/>
            </a:solidFill>
          </a:ln>
        </p:spPr>
      </p:pic>
    </p:spTree>
    <p:extLst>
      <p:ext uri="{BB962C8B-B14F-4D97-AF65-F5344CB8AC3E}">
        <p14:creationId xmlns:p14="http://schemas.microsoft.com/office/powerpoint/2010/main" val="2229906356"/>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4" y="614300"/>
            <a:ext cx="6394239" cy="2696713"/>
          </a:xfrm>
          <a:prstGeom prst="rect">
            <a:avLst/>
          </a:prstGeom>
          <a:ln>
            <a:solidFill>
              <a:schemeClr val="accent1"/>
            </a:solidFill>
          </a:ln>
        </p:spPr>
      </p:pic>
      <p:pic>
        <p:nvPicPr>
          <p:cNvPr id="2" name="Picture 1">
            <a:extLst>
              <a:ext uri="{FF2B5EF4-FFF2-40B4-BE49-F238E27FC236}">
                <a16:creationId xmlns:a16="http://schemas.microsoft.com/office/drawing/2014/main" id="{C41CA8FE-1C67-3CFA-9CEC-B8D2D1F69619}"/>
              </a:ext>
            </a:extLst>
          </p:cNvPr>
          <p:cNvPicPr>
            <a:picLocks noChangeAspect="1"/>
          </p:cNvPicPr>
          <p:nvPr/>
        </p:nvPicPr>
        <p:blipFill rotWithShape="1">
          <a:blip r:embed="rId5"/>
          <a:srcRect b="10573"/>
          <a:stretch/>
        </p:blipFill>
        <p:spPr>
          <a:xfrm>
            <a:off x="6608329" y="614300"/>
            <a:ext cx="2071852" cy="4173615"/>
          </a:xfrm>
          <a:prstGeom prst="rect">
            <a:avLst/>
          </a:prstGeom>
          <a:ln>
            <a:solidFill>
              <a:srgbClr val="00B050"/>
            </a:solidFill>
          </a:ln>
        </p:spPr>
      </p:pic>
      <p:sp>
        <p:nvSpPr>
          <p:cNvPr id="4" name="Rectangle 3">
            <a:extLst>
              <a:ext uri="{FF2B5EF4-FFF2-40B4-BE49-F238E27FC236}">
                <a16:creationId xmlns:a16="http://schemas.microsoft.com/office/drawing/2014/main" id="{34D3A43B-408D-3E69-157E-31803A185136}"/>
              </a:ext>
            </a:extLst>
          </p:cNvPr>
          <p:cNvSpPr/>
          <p:nvPr/>
        </p:nvSpPr>
        <p:spPr>
          <a:xfrm>
            <a:off x="112375" y="594422"/>
            <a:ext cx="6394239" cy="22058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45607"/>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5" y="614301"/>
            <a:ext cx="6114478" cy="2578726"/>
          </a:xfrm>
          <a:prstGeom prst="rect">
            <a:avLst/>
          </a:prstGeom>
          <a:ln>
            <a:solidFill>
              <a:schemeClr val="accent1"/>
            </a:solidFill>
          </a:ln>
        </p:spPr>
      </p:pic>
      <p:pic>
        <p:nvPicPr>
          <p:cNvPr id="4" name="Picture 3">
            <a:extLst>
              <a:ext uri="{FF2B5EF4-FFF2-40B4-BE49-F238E27FC236}">
                <a16:creationId xmlns:a16="http://schemas.microsoft.com/office/drawing/2014/main" id="{3A3BE757-FFDB-DD23-AA7C-62A4CBBA50D2}"/>
              </a:ext>
            </a:extLst>
          </p:cNvPr>
          <p:cNvPicPr>
            <a:picLocks noChangeAspect="1"/>
          </p:cNvPicPr>
          <p:nvPr/>
        </p:nvPicPr>
        <p:blipFill>
          <a:blip r:embed="rId5"/>
          <a:stretch>
            <a:fillRect/>
          </a:stretch>
        </p:blipFill>
        <p:spPr>
          <a:xfrm>
            <a:off x="6341703" y="614300"/>
            <a:ext cx="2692305" cy="3789888"/>
          </a:xfrm>
          <a:prstGeom prst="rect">
            <a:avLst/>
          </a:prstGeom>
          <a:ln>
            <a:solidFill>
              <a:schemeClr val="accent5"/>
            </a:solidFill>
          </a:ln>
        </p:spPr>
      </p:pic>
      <p:sp>
        <p:nvSpPr>
          <p:cNvPr id="2" name="Rectangle 1">
            <a:extLst>
              <a:ext uri="{FF2B5EF4-FFF2-40B4-BE49-F238E27FC236}">
                <a16:creationId xmlns:a16="http://schemas.microsoft.com/office/drawing/2014/main" id="{2BEAACE9-F9C2-E47B-B1FF-13D94E8B08D0}"/>
              </a:ext>
            </a:extLst>
          </p:cNvPr>
          <p:cNvSpPr/>
          <p:nvPr/>
        </p:nvSpPr>
        <p:spPr>
          <a:xfrm>
            <a:off x="122315" y="1160351"/>
            <a:ext cx="5890860" cy="2012798"/>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46122"/>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err="1">
                <a:solidFill>
                  <a:schemeClr val="tx1"/>
                </a:solidFill>
              </a:rPr>
              <a:t>for_each</a:t>
            </a:r>
            <a:r>
              <a:rPr lang="en-US" sz="5400" dirty="0">
                <a:solidFill>
                  <a:schemeClr val="tx1"/>
                </a:solidFill>
              </a:rPr>
              <a:t> &gt; count</a:t>
            </a:r>
          </a:p>
        </p:txBody>
      </p:sp>
    </p:spTree>
    <p:extLst>
      <p:ext uri="{BB962C8B-B14F-4D97-AF65-F5344CB8AC3E}">
        <p14:creationId xmlns:p14="http://schemas.microsoft.com/office/powerpoint/2010/main" val="268658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
        <p:nvSpPr>
          <p:cNvPr id="2" name="Google Shape;1695;p241">
            <a:extLst>
              <a:ext uri="{FF2B5EF4-FFF2-40B4-BE49-F238E27FC236}">
                <a16:creationId xmlns:a16="http://schemas.microsoft.com/office/drawing/2014/main" id="{67531ED8-CB50-F77D-8387-92F87F39607C}"/>
              </a:ext>
            </a:extLst>
          </p:cNvPr>
          <p:cNvSpPr txBox="1">
            <a:spLocks/>
          </p:cNvSpPr>
          <p:nvPr/>
        </p:nvSpPr>
        <p:spPr>
          <a:xfrm>
            <a:off x="122313" y="741100"/>
            <a:ext cx="8915551" cy="39758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b="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9p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r>
              <a:rPr lang="en-US" sz="2400" dirty="0" err="1">
                <a:solidFill>
                  <a:schemeClr val="tx1"/>
                </a:solidFill>
                <a:latin typeface="Helvetica" pitchFamily="2" charset="0"/>
              </a:rPr>
              <a:t>var.deploy_bastion</a:t>
            </a:r>
            <a:r>
              <a:rPr lang="en-US" sz="2400" dirty="0">
                <a:solidFill>
                  <a:schemeClr val="tx1"/>
                </a:solidFill>
                <a:latin typeface="Helvetica" pitchFamily="2" charset="0"/>
              </a:rPr>
              <a:t> ? 1 : 0</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count = length(</a:t>
            </a:r>
            <a:r>
              <a:rPr lang="en-US" sz="2400" dirty="0" err="1">
                <a:solidFill>
                  <a:schemeClr val="tx1"/>
                </a:solidFill>
              </a:rPr>
              <a:t>var.resource_groups</a:t>
            </a:r>
            <a:r>
              <a:rPr lang="en-US" sz="2400" dirty="0">
                <a:solidFill>
                  <a:schemeClr val="tx1"/>
                </a:solidFill>
              </a:rPr>
              <a: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object are identified by their index</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Terraform docs state that count is fine for similar items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rgbClr val="00B050"/>
                </a:solidFill>
              </a:rPr>
              <a:t>Don’t use count!</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p:txBody>
      </p:sp>
      <p:pic>
        <p:nvPicPr>
          <p:cNvPr id="11" name="Picture 2" descr="Trash bin sign Royalty Free Vector Image - VectorStock">
            <a:extLst>
              <a:ext uri="{FF2B5EF4-FFF2-40B4-BE49-F238E27FC236}">
                <a16:creationId xmlns:a16="http://schemas.microsoft.com/office/drawing/2014/main" id="{8CA37EE8-6848-0D5B-EEF0-662AAB1F2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49" t="12072" r="20951" b="18919"/>
          <a:stretch/>
        </p:blipFill>
        <p:spPr bwMode="auto">
          <a:xfrm>
            <a:off x="8006755" y="3604439"/>
            <a:ext cx="804899" cy="10379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EB699A-B8D7-A7B1-E8AA-92A9E0C88679}"/>
              </a:ext>
            </a:extLst>
          </p:cNvPr>
          <p:cNvSpPr txBox="1"/>
          <p:nvPr/>
        </p:nvSpPr>
        <p:spPr>
          <a:xfrm rot="19977984">
            <a:off x="8010177" y="3877932"/>
            <a:ext cx="534121" cy="246221"/>
          </a:xfrm>
          <a:prstGeom prst="rect">
            <a:avLst/>
          </a:prstGeom>
          <a:noFill/>
        </p:spPr>
        <p:txBody>
          <a:bodyPr wrap="none" rtlCol="0">
            <a:spAutoFit/>
          </a:bodyPr>
          <a:lstStyle/>
          <a:p>
            <a:r>
              <a:rPr lang="en-US" sz="1000" b="1" dirty="0">
                <a:solidFill>
                  <a:schemeClr val="accent2"/>
                </a:solidFill>
              </a:rPr>
              <a:t>count</a:t>
            </a:r>
            <a:endParaRPr lang="en-US" sz="1200" b="1" dirty="0">
              <a:solidFill>
                <a:schemeClr val="accent2"/>
              </a:solidFill>
            </a:endParaRPr>
          </a:p>
        </p:txBody>
      </p:sp>
    </p:spTree>
    <p:extLst>
      <p:ext uri="{BB962C8B-B14F-4D97-AF65-F5344CB8AC3E}">
        <p14:creationId xmlns:p14="http://schemas.microsoft.com/office/powerpoint/2010/main" val="4084597252"/>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8"/>
        <p:cNvGrpSpPr/>
        <p:nvPr/>
      </p:nvGrpSpPr>
      <p:grpSpPr>
        <a:xfrm>
          <a:off x="0" y="0"/>
          <a:ext cx="0" cy="0"/>
          <a:chOff x="0" y="0"/>
          <a:chExt cx="0" cy="0"/>
        </a:xfrm>
      </p:grpSpPr>
      <p:sp>
        <p:nvSpPr>
          <p:cNvPr id="1419" name="Google Shape;1419;p200"/>
          <p:cNvSpPr txBox="1"/>
          <p:nvPr/>
        </p:nvSpPr>
        <p:spPr>
          <a:xfrm>
            <a:off x="457200" y="1353975"/>
            <a:ext cx="5310300" cy="2910300"/>
          </a:xfrm>
          <a:prstGeom prst="rect">
            <a:avLst/>
          </a:prstGeom>
          <a:noFill/>
          <a:ln>
            <a:noFill/>
          </a:ln>
        </p:spPr>
        <p:txBody>
          <a:bodyPr spcFirstLastPara="1" wrap="square" lIns="19050" tIns="19050" rIns="19050" bIns="19050" anchor="t" anchorCtr="0">
            <a:noAutofit/>
          </a:bodyPr>
          <a:lstStyle/>
          <a:p>
            <a:pPr marL="0" lvl="0" indent="0" algn="l" rtl="0">
              <a:lnSpc>
                <a:spcPct val="90000"/>
              </a:lnSpc>
              <a:spcBef>
                <a:spcPts val="2000"/>
              </a:spcBef>
              <a:spcAft>
                <a:spcPts val="0"/>
              </a:spcAft>
              <a:buNone/>
            </a:pPr>
            <a:r>
              <a:rPr lang="en-US" sz="3700" b="1" dirty="0">
                <a:solidFill>
                  <a:srgbClr val="FFFFFF"/>
                </a:solidFill>
                <a:latin typeface="Helvetica" pitchFamily="2" charset="0"/>
                <a:ea typeface="Helvetica Neue"/>
                <a:cs typeface="Helvetica Neue"/>
                <a:sym typeface="Helvetica Neue"/>
              </a:rPr>
              <a:t>Advanced Terraform Techniques</a:t>
            </a:r>
            <a:endParaRPr sz="3700" b="1" dirty="0">
              <a:solidFill>
                <a:srgbClr val="FFFFFF"/>
              </a:solidFill>
              <a:latin typeface="Helvetica" pitchFamily="2" charset="0"/>
              <a:ea typeface="Helvetica Neue"/>
              <a:cs typeface="Helvetica Neue"/>
              <a:sym typeface="Helvetica Neue"/>
            </a:endParaRPr>
          </a:p>
          <a:p>
            <a:pPr marL="0" lvl="0" indent="0" algn="l" rtl="0">
              <a:lnSpc>
                <a:spcPct val="90000"/>
              </a:lnSpc>
              <a:spcBef>
                <a:spcPts val="2000"/>
              </a:spcBef>
              <a:spcAft>
                <a:spcPts val="0"/>
              </a:spcAft>
              <a:buNone/>
            </a:pPr>
            <a:r>
              <a:rPr lang="en" sz="1800" b="1" dirty="0">
                <a:solidFill>
                  <a:srgbClr val="FFFFFF"/>
                </a:solidFill>
                <a:latin typeface="Helvetica" pitchFamily="2" charset="0"/>
                <a:ea typeface="Helvetica Neue"/>
                <a:cs typeface="Helvetica Neue"/>
                <a:sym typeface="Helvetica Neue"/>
              </a:rPr>
              <a:t>code reuse / data-driven code</a:t>
            </a:r>
            <a:br>
              <a:rPr lang="en" sz="1800" b="1" dirty="0">
                <a:solidFill>
                  <a:srgbClr val="FFFFFF"/>
                </a:solidFill>
                <a:latin typeface="Helvetica" pitchFamily="2" charset="0"/>
                <a:ea typeface="Helvetica Neue"/>
                <a:cs typeface="Helvetica Neue"/>
                <a:sym typeface="Helvetica Neue"/>
              </a:rPr>
            </a:br>
            <a:r>
              <a:rPr lang="en" sz="1800" b="1" dirty="0" err="1">
                <a:solidFill>
                  <a:srgbClr val="FFFFFF"/>
                </a:solidFill>
                <a:latin typeface="Helvetica" pitchFamily="2" charset="0"/>
                <a:ea typeface="Helvetica Neue"/>
                <a:cs typeface="Helvetica Neue"/>
                <a:sym typeface="Helvetica Neue"/>
              </a:rPr>
              <a:t>for_each</a:t>
            </a:r>
            <a:r>
              <a:rPr lang="en" sz="1800" b="1" dirty="0">
                <a:solidFill>
                  <a:srgbClr val="FFFFFF"/>
                </a:solidFill>
                <a:latin typeface="Helvetica" pitchFamily="2" charset="0"/>
                <a:ea typeface="Helvetica Neue"/>
                <a:cs typeface="Helvetica Neue"/>
                <a:sym typeface="Helvetica Neue"/>
              </a:rPr>
              <a:t> &gt; count / implicit dependencies</a:t>
            </a:r>
            <a:endParaRPr sz="3700" b="1" dirty="0">
              <a:solidFill>
                <a:srgbClr val="FFFFFF"/>
              </a:solidFill>
              <a:latin typeface="Helvetica" pitchFamily="2" charset="0"/>
              <a:ea typeface="Helvetica Neue"/>
              <a:cs typeface="Helvetica Neue"/>
              <a:sym typeface="Helvetica Neue"/>
            </a:endParaRPr>
          </a:p>
        </p:txBody>
      </p:sp>
      <p:grpSp>
        <p:nvGrpSpPr>
          <p:cNvPr id="1420" name="Google Shape;1420;p200"/>
          <p:cNvGrpSpPr/>
          <p:nvPr/>
        </p:nvGrpSpPr>
        <p:grpSpPr>
          <a:xfrm>
            <a:off x="457200" y="457226"/>
            <a:ext cx="296791" cy="310930"/>
            <a:chOff x="1219200" y="3877553"/>
            <a:chExt cx="1014669" cy="1068121"/>
          </a:xfrm>
        </p:grpSpPr>
        <p:sp>
          <p:nvSpPr>
            <p:cNvPr id="1421" name="Google Shape;1421;p200"/>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2" name="Google Shape;1422;p200"/>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3" name="Google Shape;1423;p200"/>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grpSp>
        <p:nvGrpSpPr>
          <p:cNvPr id="2" name="Google Shape;2321;p271">
            <a:extLst>
              <a:ext uri="{FF2B5EF4-FFF2-40B4-BE49-F238E27FC236}">
                <a16:creationId xmlns:a16="http://schemas.microsoft.com/office/drawing/2014/main" id="{4417B35B-9060-7A24-F707-A3CE0A135350}"/>
              </a:ext>
            </a:extLst>
          </p:cNvPr>
          <p:cNvGrpSpPr/>
          <p:nvPr/>
        </p:nvGrpSpPr>
        <p:grpSpPr>
          <a:xfrm>
            <a:off x="5236381" y="1690497"/>
            <a:ext cx="331370" cy="375756"/>
            <a:chOff x="6775704" y="5971032"/>
            <a:chExt cx="883653" cy="1002015"/>
          </a:xfrm>
        </p:grpSpPr>
        <p:sp>
          <p:nvSpPr>
            <p:cNvPr id="3" name="Google Shape;2322;p271">
              <a:extLst>
                <a:ext uri="{FF2B5EF4-FFF2-40B4-BE49-F238E27FC236}">
                  <a16:creationId xmlns:a16="http://schemas.microsoft.com/office/drawing/2014/main" id="{D6A38ACA-F69C-FF52-F074-280850B99A07}"/>
                </a:ext>
              </a:extLst>
            </p:cNvPr>
            <p:cNvSpPr/>
            <p:nvPr/>
          </p:nvSpPr>
          <p:spPr>
            <a:xfrm>
              <a:off x="7080305" y="6147594"/>
              <a:ext cx="274449" cy="474490"/>
            </a:xfrm>
            <a:custGeom>
              <a:avLst/>
              <a:gdLst/>
              <a:ahLst/>
              <a:cxnLst/>
              <a:rect l="l" t="t" r="r" b="b"/>
              <a:pathLst>
                <a:path w="274449" h="474490" extrusionOk="0">
                  <a:moveTo>
                    <a:pt x="0" y="0"/>
                  </a:moveTo>
                  <a:lnTo>
                    <a:pt x="274450" y="158191"/>
                  </a:lnTo>
                  <a:lnTo>
                    <a:pt x="274450" y="474490"/>
                  </a:lnTo>
                  <a:lnTo>
                    <a:pt x="0" y="316299"/>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 name="Google Shape;2323;p271">
              <a:extLst>
                <a:ext uri="{FF2B5EF4-FFF2-40B4-BE49-F238E27FC236}">
                  <a16:creationId xmlns:a16="http://schemas.microsoft.com/office/drawing/2014/main" id="{35347D0C-FB62-F248-A5FD-F542AAA6C7FC}"/>
                </a:ext>
              </a:extLst>
            </p:cNvPr>
            <p:cNvSpPr/>
            <p:nvPr/>
          </p:nvSpPr>
          <p:spPr>
            <a:xfrm>
              <a:off x="7384824" y="6147594"/>
              <a:ext cx="274533" cy="474490"/>
            </a:xfrm>
            <a:custGeom>
              <a:avLst/>
              <a:gdLst/>
              <a:ahLst/>
              <a:cxnLst/>
              <a:rect l="l" t="t" r="r" b="b"/>
              <a:pathLst>
                <a:path w="274533" h="474490" extrusionOk="0">
                  <a:moveTo>
                    <a:pt x="0" y="158191"/>
                  </a:moveTo>
                  <a:lnTo>
                    <a:pt x="0" y="474490"/>
                  </a:lnTo>
                  <a:lnTo>
                    <a:pt x="274533" y="316299"/>
                  </a:lnTo>
                  <a:lnTo>
                    <a:pt x="274533" y="0"/>
                  </a:lnTo>
                  <a:lnTo>
                    <a:pt x="0" y="158191"/>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 name="Google Shape;2324;p271">
              <a:extLst>
                <a:ext uri="{FF2B5EF4-FFF2-40B4-BE49-F238E27FC236}">
                  <a16:creationId xmlns:a16="http://schemas.microsoft.com/office/drawing/2014/main" id="{3F800F2A-F30A-2CF0-1F14-D2A4C416C59D}"/>
                </a:ext>
              </a:extLst>
            </p:cNvPr>
            <p:cNvSpPr/>
            <p:nvPr/>
          </p:nvSpPr>
          <p:spPr>
            <a:xfrm>
              <a:off x="6775704" y="5971032"/>
              <a:ext cx="274449" cy="474490"/>
            </a:xfrm>
            <a:custGeom>
              <a:avLst/>
              <a:gdLst/>
              <a:ahLst/>
              <a:cxnLst/>
              <a:rect l="l" t="t" r="r" b="b"/>
              <a:pathLst>
                <a:path w="274449" h="474490" extrusionOk="0">
                  <a:moveTo>
                    <a:pt x="0" y="0"/>
                  </a:moveTo>
                  <a:lnTo>
                    <a:pt x="0" y="316299"/>
                  </a:lnTo>
                  <a:lnTo>
                    <a:pt x="274450" y="474491"/>
                  </a:lnTo>
                  <a:lnTo>
                    <a:pt x="274450" y="158191"/>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 name="Google Shape;2325;p271">
              <a:extLst>
                <a:ext uri="{FF2B5EF4-FFF2-40B4-BE49-F238E27FC236}">
                  <a16:creationId xmlns:a16="http://schemas.microsoft.com/office/drawing/2014/main" id="{925C1201-1127-DEC0-F357-D38EA765E8C9}"/>
                </a:ext>
              </a:extLst>
            </p:cNvPr>
            <p:cNvSpPr/>
            <p:nvPr/>
          </p:nvSpPr>
          <p:spPr>
            <a:xfrm>
              <a:off x="7080305" y="6498557"/>
              <a:ext cx="274449" cy="474490"/>
            </a:xfrm>
            <a:custGeom>
              <a:avLst/>
              <a:gdLst/>
              <a:ahLst/>
              <a:cxnLst/>
              <a:rect l="l" t="t" r="r" b="b"/>
              <a:pathLst>
                <a:path w="274449" h="474490" extrusionOk="0">
                  <a:moveTo>
                    <a:pt x="0" y="316299"/>
                  </a:moveTo>
                  <a:lnTo>
                    <a:pt x="274450" y="474491"/>
                  </a:lnTo>
                  <a:lnTo>
                    <a:pt x="274450" y="160269"/>
                  </a:lnTo>
                  <a:lnTo>
                    <a:pt x="274450" y="158191"/>
                  </a:lnTo>
                  <a:lnTo>
                    <a:pt x="0" y="0"/>
                  </a:lnTo>
                  <a:lnTo>
                    <a:pt x="0" y="316299"/>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creation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323F3674-6780-2BD5-62CB-FD9F5C3E8302}"/>
              </a:ext>
            </a:extLst>
          </p:cNvPr>
          <p:cNvPicPr>
            <a:picLocks noChangeAspect="1"/>
          </p:cNvPicPr>
          <p:nvPr/>
        </p:nvPicPr>
        <p:blipFill>
          <a:blip r:embed="rId4"/>
          <a:stretch>
            <a:fillRect/>
          </a:stretch>
        </p:blipFill>
        <p:spPr>
          <a:xfrm>
            <a:off x="122314" y="614300"/>
            <a:ext cx="5509201" cy="2434298"/>
          </a:xfrm>
          <a:prstGeom prst="rect">
            <a:avLst/>
          </a:prstGeom>
          <a:ln>
            <a:solidFill>
              <a:schemeClr val="accent1"/>
            </a:solidFill>
          </a:ln>
        </p:spPr>
      </p:pic>
      <p:pic>
        <p:nvPicPr>
          <p:cNvPr id="5" name="Picture 4">
            <a:extLst>
              <a:ext uri="{FF2B5EF4-FFF2-40B4-BE49-F238E27FC236}">
                <a16:creationId xmlns:a16="http://schemas.microsoft.com/office/drawing/2014/main" id="{4331189F-CA5E-06A7-D147-8B1E84CD8F37}"/>
              </a:ext>
            </a:extLst>
          </p:cNvPr>
          <p:cNvPicPr>
            <a:picLocks noChangeAspect="1"/>
          </p:cNvPicPr>
          <p:nvPr/>
        </p:nvPicPr>
        <p:blipFill>
          <a:blip r:embed="rId5"/>
          <a:stretch>
            <a:fillRect/>
          </a:stretch>
        </p:blipFill>
        <p:spPr>
          <a:xfrm>
            <a:off x="5716641" y="611377"/>
            <a:ext cx="3305045" cy="3637986"/>
          </a:xfrm>
          <a:prstGeom prst="rect">
            <a:avLst/>
          </a:prstGeom>
          <a:ln>
            <a:solidFill>
              <a:schemeClr val="accent5"/>
            </a:solidFill>
          </a:ln>
        </p:spPr>
      </p:pic>
    </p:spTree>
    <p:extLst>
      <p:ext uri="{BB962C8B-B14F-4D97-AF65-F5344CB8AC3E}">
        <p14:creationId xmlns:p14="http://schemas.microsoft.com/office/powerpoint/2010/main" val="2714220826"/>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715054839"/>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3025688689"/>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locals</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F71CD47C-5B20-9237-034E-938C22852654}"/>
              </a:ext>
            </a:extLst>
          </p:cNvPr>
          <p:cNvPicPr>
            <a:picLocks noChangeAspect="1"/>
          </p:cNvPicPr>
          <p:nvPr/>
        </p:nvPicPr>
        <p:blipFill>
          <a:blip r:embed="rId4"/>
          <a:stretch>
            <a:fillRect/>
          </a:stretch>
        </p:blipFill>
        <p:spPr>
          <a:xfrm>
            <a:off x="122314" y="574980"/>
            <a:ext cx="6977446" cy="4267018"/>
          </a:xfrm>
          <a:prstGeom prst="rect">
            <a:avLst/>
          </a:prstGeom>
          <a:ln>
            <a:solidFill>
              <a:schemeClr val="accent1"/>
            </a:solidFill>
          </a:ln>
        </p:spPr>
      </p:pic>
      <p:sp>
        <p:nvSpPr>
          <p:cNvPr id="5" name="Rectangle 4">
            <a:extLst>
              <a:ext uri="{FF2B5EF4-FFF2-40B4-BE49-F238E27FC236}">
                <a16:creationId xmlns:a16="http://schemas.microsoft.com/office/drawing/2014/main" id="{A69A984C-C1F3-1D00-5F75-40F909B0A57C}"/>
              </a:ext>
            </a:extLst>
          </p:cNvPr>
          <p:cNvSpPr/>
          <p:nvPr/>
        </p:nvSpPr>
        <p:spPr>
          <a:xfrm>
            <a:off x="309716" y="1430594"/>
            <a:ext cx="4166419"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BC8E4-37C6-D2DE-F4D4-DDC1B0F0F9D4}"/>
              </a:ext>
            </a:extLst>
          </p:cNvPr>
          <p:cNvSpPr/>
          <p:nvPr/>
        </p:nvSpPr>
        <p:spPr>
          <a:xfrm>
            <a:off x="309715" y="3426543"/>
            <a:ext cx="5744498"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205DB-9BA6-9670-EA6C-027AE2D3045D}"/>
              </a:ext>
            </a:extLst>
          </p:cNvPr>
          <p:cNvSpPr/>
          <p:nvPr/>
        </p:nvSpPr>
        <p:spPr>
          <a:xfrm>
            <a:off x="309715" y="1158587"/>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C82523-E6CC-AA11-ED46-FB69A07D12FB}"/>
              </a:ext>
            </a:extLst>
          </p:cNvPr>
          <p:cNvSpPr/>
          <p:nvPr/>
        </p:nvSpPr>
        <p:spPr>
          <a:xfrm>
            <a:off x="309715" y="3164292"/>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727039"/>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module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82295087-4B67-1C05-8597-4796A4841333}"/>
              </a:ext>
            </a:extLst>
          </p:cNvPr>
          <p:cNvPicPr>
            <a:picLocks noChangeAspect="1"/>
          </p:cNvPicPr>
          <p:nvPr/>
        </p:nvPicPr>
        <p:blipFill>
          <a:blip r:embed="rId4"/>
          <a:stretch>
            <a:fillRect/>
          </a:stretch>
        </p:blipFill>
        <p:spPr>
          <a:xfrm>
            <a:off x="122314" y="726621"/>
            <a:ext cx="7772400" cy="2672966"/>
          </a:xfrm>
          <a:prstGeom prst="rect">
            <a:avLst/>
          </a:prstGeom>
          <a:ln>
            <a:solidFill>
              <a:schemeClr val="accent1"/>
            </a:solidFill>
          </a:ln>
        </p:spPr>
      </p:pic>
    </p:spTree>
    <p:extLst>
      <p:ext uri="{BB962C8B-B14F-4D97-AF65-F5344CB8AC3E}">
        <p14:creationId xmlns:p14="http://schemas.microsoft.com/office/powerpoint/2010/main" val="2700091597"/>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resource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1B706FD8-0991-0EC6-2E72-FE7CA2A6CD56}"/>
              </a:ext>
            </a:extLst>
          </p:cNvPr>
          <p:cNvPicPr>
            <a:picLocks noChangeAspect="1"/>
          </p:cNvPicPr>
          <p:nvPr/>
        </p:nvPicPr>
        <p:blipFill>
          <a:blip r:embed="rId4"/>
          <a:stretch>
            <a:fillRect/>
          </a:stretch>
        </p:blipFill>
        <p:spPr>
          <a:xfrm>
            <a:off x="230223" y="571633"/>
            <a:ext cx="7484806" cy="4270365"/>
          </a:xfrm>
          <a:prstGeom prst="rect">
            <a:avLst/>
          </a:prstGeom>
          <a:ln>
            <a:solidFill>
              <a:schemeClr val="accent1"/>
            </a:solidFill>
          </a:ln>
        </p:spPr>
      </p:pic>
      <p:sp>
        <p:nvSpPr>
          <p:cNvPr id="4" name="Rectangle 3">
            <a:extLst>
              <a:ext uri="{FF2B5EF4-FFF2-40B4-BE49-F238E27FC236}">
                <a16:creationId xmlns:a16="http://schemas.microsoft.com/office/drawing/2014/main" id="{63F9B16E-7D5D-48F7-9126-A222123BEBDE}"/>
              </a:ext>
            </a:extLst>
          </p:cNvPr>
          <p:cNvSpPr/>
          <p:nvPr/>
        </p:nvSpPr>
        <p:spPr>
          <a:xfrm>
            <a:off x="309716" y="1555955"/>
            <a:ext cx="4166419" cy="124697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331002-85AD-6E56-8FC8-7DEA850CDED3}"/>
              </a:ext>
            </a:extLst>
          </p:cNvPr>
          <p:cNvSpPr/>
          <p:nvPr/>
        </p:nvSpPr>
        <p:spPr>
          <a:xfrm>
            <a:off x="292510" y="2829231"/>
            <a:ext cx="5061155" cy="166165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38795"/>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1754326"/>
          </a:xfrm>
          <a:prstGeom prst="rect">
            <a:avLst/>
          </a:prstGeom>
          <a:noFill/>
        </p:spPr>
        <p:txBody>
          <a:bodyPr wrap="square" rtlCol="0">
            <a:spAutoFit/>
          </a:bodyPr>
          <a:lstStyle/>
          <a:p>
            <a:pPr algn="ctr"/>
            <a:r>
              <a:rPr lang="en-US" sz="5400" dirty="0">
                <a:solidFill>
                  <a:schemeClr val="tx1"/>
                </a:solidFill>
              </a:rPr>
              <a:t>implicit</a:t>
            </a:r>
            <a:br>
              <a:rPr lang="en-US" sz="5400" dirty="0">
                <a:solidFill>
                  <a:schemeClr val="tx1"/>
                </a:solidFill>
              </a:rPr>
            </a:br>
            <a:r>
              <a:rPr lang="en-US" sz="5400" dirty="0">
                <a:solidFill>
                  <a:schemeClr val="tx1"/>
                </a:solidFill>
              </a:rPr>
              <a:t>dependencies</a:t>
            </a:r>
          </a:p>
        </p:txBody>
      </p:sp>
    </p:spTree>
    <p:extLst>
      <p:ext uri="{BB962C8B-B14F-4D97-AF65-F5344CB8AC3E}">
        <p14:creationId xmlns:p14="http://schemas.microsoft.com/office/powerpoint/2010/main" val="2593602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CDC9490A-9B60-0D94-1B45-10E2EAE66F41}"/>
              </a:ext>
            </a:extLst>
          </p:cNvPr>
          <p:cNvPicPr>
            <a:picLocks noChangeAspect="1"/>
          </p:cNvPicPr>
          <p:nvPr/>
        </p:nvPicPr>
        <p:blipFill rotWithShape="1">
          <a:blip r:embed="rId4"/>
          <a:srcRect l="4157" t="13225" r="3961" b="7992"/>
          <a:stretch/>
        </p:blipFill>
        <p:spPr>
          <a:xfrm>
            <a:off x="175887" y="616078"/>
            <a:ext cx="8792226" cy="3990356"/>
          </a:xfrm>
          <a:prstGeom prst="rect">
            <a:avLst/>
          </a:prstGeom>
          <a:ln>
            <a:solidFill>
              <a:schemeClr val="accent1"/>
            </a:solidFill>
          </a:ln>
        </p:spPr>
      </p:pic>
      <p:sp>
        <p:nvSpPr>
          <p:cNvPr id="3" name="Google Shape;1694;p241">
            <a:extLst>
              <a:ext uri="{FF2B5EF4-FFF2-40B4-BE49-F238E27FC236}">
                <a16:creationId xmlns:a16="http://schemas.microsoft.com/office/drawing/2014/main" id="{A9CE55AE-EE3D-0EFE-6EB2-E5B04B9EF6D1}"/>
              </a:ext>
            </a:extLst>
          </p:cNvPr>
          <p:cNvSpPr txBox="1">
            <a:spLocks noGrp="1"/>
          </p:cNvSpPr>
          <p:nvPr>
            <p:ph type="body" idx="4294967295"/>
          </p:nvPr>
        </p:nvSpPr>
        <p:spPr>
          <a:xfrm>
            <a:off x="122238" y="115888"/>
            <a:ext cx="8172450" cy="555625"/>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implicit dependencies - when possible</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50428327-4F68-687B-7DCE-B11FAE49DCAB}"/>
              </a:ext>
            </a:extLst>
          </p:cNvPr>
          <p:cNvSpPr/>
          <p:nvPr/>
        </p:nvSpPr>
        <p:spPr>
          <a:xfrm>
            <a:off x="1703439" y="1401097"/>
            <a:ext cx="2027903" cy="361335"/>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9E00F6-DC77-C858-FF0C-80C1EFF66BDF}"/>
              </a:ext>
            </a:extLst>
          </p:cNvPr>
          <p:cNvSpPr/>
          <p:nvPr/>
        </p:nvSpPr>
        <p:spPr>
          <a:xfrm>
            <a:off x="1881924" y="2895601"/>
            <a:ext cx="5064567"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77BECE-449B-1F12-22D8-871342EA75E2}"/>
              </a:ext>
            </a:extLst>
          </p:cNvPr>
          <p:cNvSpPr/>
          <p:nvPr/>
        </p:nvSpPr>
        <p:spPr>
          <a:xfrm>
            <a:off x="1881924" y="4087764"/>
            <a:ext cx="6967390"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112101"/>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2"/>
        <p:cNvGrpSpPr/>
        <p:nvPr/>
      </p:nvGrpSpPr>
      <p:grpSpPr>
        <a:xfrm>
          <a:off x="0" y="0"/>
          <a:ext cx="0" cy="0"/>
          <a:chOff x="0" y="0"/>
          <a:chExt cx="0" cy="0"/>
        </a:xfrm>
      </p:grpSpPr>
      <p:sp>
        <p:nvSpPr>
          <p:cNvPr id="1483" name="Google Shape;1483;p206"/>
          <p:cNvSpPr txBox="1"/>
          <p:nvPr/>
        </p:nvSpPr>
        <p:spPr>
          <a:xfrm>
            <a:off x="0" y="2194050"/>
            <a:ext cx="9144000" cy="7752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4900" b="1">
                <a:solidFill>
                  <a:schemeClr val="dk1"/>
                </a:solidFill>
                <a:latin typeface="Helvetica Neue"/>
                <a:ea typeface="Helvetica Neue"/>
                <a:cs typeface="Helvetica Neue"/>
                <a:sym typeface="Helvetica Neue"/>
              </a:rPr>
              <a:t>Thank You</a:t>
            </a:r>
            <a:endParaRPr sz="4900" b="1">
              <a:solidFill>
                <a:srgbClr val="FFFFFF"/>
              </a:solidFill>
              <a:latin typeface="Helvetica Neue"/>
              <a:ea typeface="Helvetica Neue"/>
              <a:cs typeface="Helvetica Neue"/>
              <a:sym typeface="Helvetica Neue"/>
            </a:endParaRPr>
          </a:p>
        </p:txBody>
      </p:sp>
      <p:sp>
        <p:nvSpPr>
          <p:cNvPr id="1484" name="Google Shape;1484;p206"/>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grpSp>
        <p:nvGrpSpPr>
          <p:cNvPr id="1485" name="Google Shape;1485;p206"/>
          <p:cNvGrpSpPr/>
          <p:nvPr/>
        </p:nvGrpSpPr>
        <p:grpSpPr>
          <a:xfrm>
            <a:off x="457200" y="457226"/>
            <a:ext cx="296791" cy="310930"/>
            <a:chOff x="1219200" y="3877553"/>
            <a:chExt cx="1014669" cy="1068121"/>
          </a:xfrm>
        </p:grpSpPr>
        <p:sp>
          <p:nvSpPr>
            <p:cNvPr id="1486" name="Google Shape;1486;p206"/>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7" name="Google Shape;1487;p206"/>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8" name="Google Shape;1488;p206"/>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2"/>
        <p:cNvGrpSpPr/>
        <p:nvPr/>
      </p:nvGrpSpPr>
      <p:grpSpPr>
        <a:xfrm>
          <a:off x="0" y="0"/>
          <a:ext cx="0" cy="0"/>
          <a:chOff x="0" y="0"/>
          <a:chExt cx="0" cy="0"/>
        </a:xfrm>
      </p:grpSpPr>
      <p:grpSp>
        <p:nvGrpSpPr>
          <p:cNvPr id="1473" name="Google Shape;1473;p205"/>
          <p:cNvGrpSpPr/>
          <p:nvPr/>
        </p:nvGrpSpPr>
        <p:grpSpPr>
          <a:xfrm>
            <a:off x="457200" y="457226"/>
            <a:ext cx="296791" cy="310930"/>
            <a:chOff x="1219200" y="3877553"/>
            <a:chExt cx="1014669" cy="1068121"/>
          </a:xfrm>
        </p:grpSpPr>
        <p:sp>
          <p:nvSpPr>
            <p:cNvPr id="1474" name="Google Shape;1474;p205"/>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5" name="Google Shape;1475;p205"/>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6" name="Google Shape;1476;p205"/>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77" name="Google Shape;1477;p205"/>
          <p:cNvPicPr preferRelativeResize="0"/>
          <p:nvPr/>
        </p:nvPicPr>
        <p:blipFill>
          <a:blip r:embed="rId4">
            <a:alphaModFix/>
          </a:blip>
          <a:stretch>
            <a:fillRect/>
          </a:stretch>
        </p:blipFill>
        <p:spPr>
          <a:xfrm>
            <a:off x="2351775" y="2140063"/>
            <a:ext cx="4440202" cy="804350"/>
          </a:xfrm>
          <a:prstGeom prst="rect">
            <a:avLst/>
          </a:prstGeom>
          <a:noFill/>
          <a:ln>
            <a:noFill/>
          </a:ln>
        </p:spPr>
      </p:pic>
      <p:sp>
        <p:nvSpPr>
          <p:cNvPr id="1478" name="Google Shape;1478;p205"/>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7"/>
        <p:cNvGrpSpPr/>
        <p:nvPr/>
      </p:nvGrpSpPr>
      <p:grpSpPr>
        <a:xfrm>
          <a:off x="0" y="0"/>
          <a:ext cx="0" cy="0"/>
          <a:chOff x="0" y="0"/>
          <a:chExt cx="0" cy="0"/>
        </a:xfrm>
      </p:grpSpPr>
      <p:sp>
        <p:nvSpPr>
          <p:cNvPr id="1428" name="Google Shape;1428;p201"/>
          <p:cNvSpPr txBox="1"/>
          <p:nvPr/>
        </p:nvSpPr>
        <p:spPr>
          <a:xfrm>
            <a:off x="457776" y="2842592"/>
            <a:ext cx="4899000" cy="1906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FFFFFF"/>
              </a:buClr>
              <a:buSzPts val="1800"/>
              <a:buFont typeface="Arial"/>
              <a:buNone/>
            </a:pPr>
            <a:r>
              <a:rPr lang="en" sz="1800" dirty="0">
                <a:solidFill>
                  <a:srgbClr val="FFFFFF"/>
                </a:solidFill>
                <a:latin typeface="Helvetica" pitchFamily="2" charset="0"/>
                <a:ea typeface="Helvetica Neue"/>
                <a:cs typeface="Helvetica Neue"/>
                <a:sym typeface="Helvetica Neue"/>
              </a:rPr>
              <a:t>Cloud Architect at</a:t>
            </a: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johnamcdonough</a:t>
            </a: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movinalot</a:t>
            </a:r>
            <a:r>
              <a:rPr lang="en" sz="1800" dirty="0">
                <a:solidFill>
                  <a:srgbClr val="FFFFFF"/>
                </a:solidFill>
                <a:latin typeface="Helvetica" pitchFamily="2" charset="0"/>
                <a:ea typeface="Helvetica Neue"/>
                <a:cs typeface="Helvetica Neue"/>
                <a:sym typeface="Helvetica Neue"/>
              </a:rPr>
              <a:t>  </a:t>
            </a:r>
          </a:p>
          <a:p>
            <a:pPr marL="0" lvl="0" indent="0" algn="l" rtl="0">
              <a:lnSpc>
                <a:spcPct val="110000"/>
              </a:lnSpc>
              <a:spcBef>
                <a:spcPts val="0"/>
              </a:spcBef>
              <a:spcAft>
                <a:spcPts val="0"/>
              </a:spcAft>
              <a:buClr>
                <a:srgbClr val="FFFFFF"/>
              </a:buClr>
              <a:buSzPts val="1800"/>
              <a:buFont typeface="Arial"/>
              <a:buNone/>
            </a:pPr>
            <a:endParaRPr sz="1800" dirty="0">
              <a:solidFill>
                <a:srgbClr val="FFFFFF"/>
              </a:solidFill>
              <a:latin typeface="Helvetica Neue"/>
              <a:ea typeface="Helvetica Neue"/>
              <a:cs typeface="Helvetica Neue"/>
              <a:sym typeface="Helvetica Neue"/>
            </a:endParaRPr>
          </a:p>
        </p:txBody>
      </p:sp>
      <p:sp>
        <p:nvSpPr>
          <p:cNvPr id="1429" name="Google Shape;1429;p201"/>
          <p:cNvSpPr txBox="1"/>
          <p:nvPr/>
        </p:nvSpPr>
        <p:spPr>
          <a:xfrm>
            <a:off x="457776" y="1214140"/>
            <a:ext cx="4899000" cy="140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500"/>
              <a:buFont typeface="Arial"/>
              <a:buNone/>
            </a:pPr>
            <a:r>
              <a:rPr lang="en" sz="4500" b="1" dirty="0">
                <a:solidFill>
                  <a:srgbClr val="FFFFFF"/>
                </a:solidFill>
                <a:latin typeface="Helvetica" pitchFamily="2" charset="0"/>
                <a:ea typeface="Helvetica Neue"/>
                <a:cs typeface="Helvetica Neue"/>
                <a:sym typeface="Helvetica Neue"/>
              </a:rPr>
              <a:t>John McDonough</a:t>
            </a:r>
            <a:endParaRPr sz="1400" i="0" u="none" strike="noStrike" cap="none" dirty="0">
              <a:solidFill>
                <a:srgbClr val="343536"/>
              </a:solidFill>
              <a:latin typeface="Helvetica" pitchFamily="2" charset="0"/>
              <a:ea typeface="Helvetica Neue"/>
              <a:cs typeface="Helvetica Neue"/>
              <a:sym typeface="Helvetica Neue"/>
            </a:endParaRPr>
          </a:p>
        </p:txBody>
      </p:sp>
      <p:pic>
        <p:nvPicPr>
          <p:cNvPr id="7" name="Picture 6">
            <a:extLst>
              <a:ext uri="{FF2B5EF4-FFF2-40B4-BE49-F238E27FC236}">
                <a16:creationId xmlns:a16="http://schemas.microsoft.com/office/drawing/2014/main" id="{63F52467-95EE-3160-F257-301A661B4838}"/>
              </a:ext>
            </a:extLst>
          </p:cNvPr>
          <p:cNvPicPr>
            <a:picLocks noChangeAspect="1"/>
          </p:cNvPicPr>
          <p:nvPr/>
        </p:nvPicPr>
        <p:blipFill>
          <a:blip r:embed="rId4"/>
          <a:stretch>
            <a:fillRect/>
          </a:stretch>
        </p:blipFill>
        <p:spPr>
          <a:xfrm>
            <a:off x="2196550" y="2750597"/>
            <a:ext cx="1735543" cy="477633"/>
          </a:xfrm>
          <a:prstGeom prst="rect">
            <a:avLst/>
          </a:prstGeom>
        </p:spPr>
      </p:pic>
      <p:pic>
        <p:nvPicPr>
          <p:cNvPr id="2" name="Picture 1">
            <a:extLst>
              <a:ext uri="{FF2B5EF4-FFF2-40B4-BE49-F238E27FC236}">
                <a16:creationId xmlns:a16="http://schemas.microsoft.com/office/drawing/2014/main" id="{E8A8D695-E4AE-E07E-5B0F-7F35BD79BCC0}"/>
              </a:ext>
            </a:extLst>
          </p:cNvPr>
          <p:cNvPicPr>
            <a:picLocks noChangeAspect="1"/>
          </p:cNvPicPr>
          <p:nvPr/>
        </p:nvPicPr>
        <p:blipFill>
          <a:blip r:embed="rId5"/>
          <a:stretch>
            <a:fillRect/>
          </a:stretch>
        </p:blipFill>
        <p:spPr>
          <a:xfrm>
            <a:off x="538566" y="3747703"/>
            <a:ext cx="281744" cy="296573"/>
          </a:xfrm>
          <a:prstGeom prst="rect">
            <a:avLst/>
          </a:prstGeom>
        </p:spPr>
      </p:pic>
      <p:pic>
        <p:nvPicPr>
          <p:cNvPr id="4" name="Picture 3">
            <a:extLst>
              <a:ext uri="{FF2B5EF4-FFF2-40B4-BE49-F238E27FC236}">
                <a16:creationId xmlns:a16="http://schemas.microsoft.com/office/drawing/2014/main" id="{E04D0EAD-68DD-21C2-8857-B208257BA84A}"/>
              </a:ext>
            </a:extLst>
          </p:cNvPr>
          <p:cNvPicPr>
            <a:picLocks noChangeAspect="1"/>
          </p:cNvPicPr>
          <p:nvPr/>
        </p:nvPicPr>
        <p:blipFill>
          <a:blip r:embed="rId6"/>
          <a:stretch>
            <a:fillRect/>
          </a:stretch>
        </p:blipFill>
        <p:spPr>
          <a:xfrm>
            <a:off x="568716" y="4102901"/>
            <a:ext cx="221443" cy="2240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chemeClr val="tx1"/>
                </a:solidFill>
                <a:latin typeface="Helvetica" pitchFamily="2" charset="0"/>
                <a:sym typeface="Helvetica Neue"/>
              </a:rPr>
              <a:t>Agenda</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104148"/>
            <a:ext cx="8172600" cy="373784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err="1">
                <a:solidFill>
                  <a:schemeClr val="tx1"/>
                </a:solidFill>
                <a:latin typeface="Helvetica" pitchFamily="2" charset="0"/>
              </a:rPr>
              <a:t>HashiTalks</a:t>
            </a:r>
            <a:r>
              <a:rPr lang="en" sz="1800" dirty="0">
                <a:solidFill>
                  <a:schemeClr val="tx1"/>
                </a:solidFill>
                <a:latin typeface="Helvetica" pitchFamily="2" charset="0"/>
              </a:rPr>
              <a:t> Hello!</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Advanced Terraform Techniques</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code reuse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data-driven code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err="1">
                <a:solidFill>
                  <a:schemeClr val="tx1"/>
                </a:solidFill>
                <a:latin typeface="Helvetica" pitchFamily="2" charset="0"/>
              </a:rPr>
              <a:t>for_each</a:t>
            </a:r>
            <a:r>
              <a:rPr lang="en-US" sz="1800" dirty="0">
                <a:solidFill>
                  <a:schemeClr val="tx1"/>
                </a:solidFill>
                <a:latin typeface="Helvetica" pitchFamily="2" charset="0"/>
              </a:rPr>
              <a:t> &gt; count</a:t>
            </a:r>
            <a:endParaRPr sz="500" dirty="0">
              <a:solidFill>
                <a:schemeClr val="tx1"/>
              </a:solidFill>
              <a:latin typeface="Helvetica" pitchFamily="2" charset="0"/>
            </a:endParaRPr>
          </a:p>
          <a:p>
            <a:pPr marL="742950" lvl="1"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implicit dependencies</a:t>
            </a:r>
          </a:p>
          <a:p>
            <a:pPr marL="285750"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Reop - </a:t>
            </a:r>
            <a:r>
              <a:rPr lang="en-US" sz="1800" dirty="0">
                <a:solidFill>
                  <a:schemeClr val="tx1"/>
                </a:solidFill>
                <a:latin typeface="Helvetica" pitchFamily="2" charset="0"/>
                <a:hlinkClick r:id="rId3"/>
              </a:rPr>
              <a:t>https://github.com/movinalot/hashitalks-2023</a:t>
            </a:r>
            <a:r>
              <a:rPr lang="en-US" sz="1800" dirty="0">
                <a:solidFill>
                  <a:schemeClr val="tx1"/>
                </a:solidFill>
                <a:latin typeface="Helvetica" pitchFamily="2" charset="0"/>
              </a:rPr>
              <a:t> </a:t>
            </a:r>
            <a:endParaRPr lang="en-US" sz="500" dirty="0">
              <a:solidFill>
                <a:schemeClr val="tx1"/>
              </a:solidFill>
              <a:latin typeface="Helvetica" pitchFamily="2" charset="0"/>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chemeClr val="tx1"/>
                </a:solidFill>
                <a:latin typeface="Helvetica" pitchFamily="2" charset="0"/>
                <a:sym typeface="Helvetica Neue"/>
              </a:rPr>
              <a:t>Hashi</a:t>
            </a:r>
            <a:r>
              <a:rPr lang="en-US" sz="2900" b="1" dirty="0" err="1">
                <a:solidFill>
                  <a:schemeClr val="tx1"/>
                </a:solidFill>
                <a:latin typeface="Helvetica" pitchFamily="2" charset="0"/>
              </a:rPr>
              <a:t>Talks</a:t>
            </a:r>
            <a:r>
              <a:rPr lang="en-US" sz="2900" b="1" dirty="0">
                <a:solidFill>
                  <a:schemeClr val="tx1"/>
                </a:solidFill>
                <a:latin typeface="Helvetica" pitchFamily="2" charset="0"/>
              </a:rPr>
              <a:t> 2023 – </a:t>
            </a:r>
            <a:r>
              <a:rPr lang="en-US" sz="2900" b="1" dirty="0">
                <a:solidFill>
                  <a:schemeClr val="tx1"/>
                </a:solidFill>
                <a:latin typeface="Helvetica" pitchFamily="2" charset="0"/>
                <a:sym typeface="Helvetica Neue"/>
              </a:rPr>
              <a:t>Hello!</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068487"/>
            <a:ext cx="8172600" cy="371823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John McDonough</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US" sz="1800" dirty="0">
                <a:solidFill>
                  <a:schemeClr val="tx1"/>
                </a:solidFill>
                <a:latin typeface="Helvetica" pitchFamily="2" charset="0"/>
              </a:rPr>
              <a:t>Cloud Architect / DevOps Engineer – Fortinet</a:t>
            </a:r>
          </a:p>
          <a:p>
            <a:pPr marL="457200" lvl="1" indent="0">
              <a:lnSpc>
                <a:spcPct val="130000"/>
              </a:lnSpc>
              <a:spcBef>
                <a:spcPts val="900"/>
              </a:spcBef>
              <a:buClr>
                <a:schemeClr val="tx1"/>
              </a:buClr>
              <a:buSzPts val="1800"/>
              <a:buNone/>
            </a:pP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location</a:t>
            </a:r>
            <a:r>
              <a:rPr lang="en-US" sz="1100" dirty="0">
                <a:solidFill>
                  <a:schemeClr val="tx1"/>
                </a:solidFill>
                <a:latin typeface="Courier" pitchFamily="2" charset="0"/>
              </a:rPr>
              <a:t>: "</a:t>
            </a:r>
            <a:r>
              <a:rPr lang="en-US" sz="1100" dirty="0" err="1">
                <a:solidFill>
                  <a:schemeClr val="tx1"/>
                </a:solidFill>
                <a:latin typeface="Courier" pitchFamily="2" charset="0"/>
              </a:rPr>
              <a:t>new_jersey</a:t>
            </a:r>
            <a:r>
              <a:rPr lang="en-US" sz="1100" dirty="0">
                <a:solidFill>
                  <a:schemeClr val="tx1"/>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employer</a:t>
            </a:r>
            <a:r>
              <a:rPr lang="en-US" sz="1100" dirty="0">
                <a:solidFill>
                  <a:schemeClr val="tx1"/>
                </a:solidFill>
                <a:latin typeface="Courier" pitchFamily="2" charset="0"/>
              </a:rPr>
              <a:t>: "</a:t>
            </a:r>
            <a:r>
              <a:rPr lang="en-US" sz="1100" dirty="0" err="1">
                <a:solidFill>
                  <a:schemeClr val="tx1"/>
                </a:solidFill>
                <a:latin typeface="Courier" pitchFamily="2" charset="0"/>
              </a:rPr>
              <a:t>fortinet</a:t>
            </a:r>
            <a:r>
              <a:rPr lang="en-US" sz="1100" dirty="0">
                <a:solidFill>
                  <a:schemeClr val="tx1"/>
                </a:solidFill>
                <a:latin typeface="Courier" pitchFamily="2" charset="0"/>
              </a:rPr>
              <a:t>, inc."</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hobbies</a:t>
            </a:r>
            <a:r>
              <a:rPr lang="en-US" sz="1100" dirty="0">
                <a:solidFill>
                  <a:schemeClr val="tx1"/>
                </a:solidFill>
                <a:latin typeface="Courier" pitchFamily="2" charset="0"/>
              </a:rPr>
              <a:t>: </a:t>
            </a:r>
            <a:r>
              <a:rPr lang="en-US" sz="1100" dirty="0">
                <a:solidFill>
                  <a:schemeClr val="tx2"/>
                </a:solidFill>
                <a:latin typeface="Courier" pitchFamily="2" charset="0"/>
              </a:rPr>
              <a:t>[</a:t>
            </a:r>
            <a:r>
              <a:rPr lang="en-US" sz="1100" dirty="0">
                <a:solidFill>
                  <a:schemeClr val="tx1"/>
                </a:solidFill>
                <a:latin typeface="Courier" pitchFamily="2" charset="0"/>
              </a:rPr>
              <a:t>"terraform", "fitness", "kites"</a:t>
            </a: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demographics</a:t>
            </a: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spouse</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children</a:t>
            </a:r>
            <a:r>
              <a:rPr lang="en-US" sz="1100" dirty="0">
                <a:solidFill>
                  <a:schemeClr val="tx1"/>
                </a:solidFill>
                <a:latin typeface="Courier" pitchFamily="2" charset="0"/>
              </a:rPr>
              <a:t>: 3</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pets</a:t>
            </a: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cats</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2"/>
                </a:solidFill>
                <a:latin typeface="Courier" pitchFamily="2" charset="0"/>
              </a:rPr>
              <a:t>}</a:t>
            </a:r>
          </a:p>
          <a:p>
            <a:pPr marL="457200" lvl="1" indent="0">
              <a:lnSpc>
                <a:spcPct val="130000"/>
              </a:lnSpc>
              <a:spcBef>
                <a:spcPts val="900"/>
              </a:spcBef>
              <a:buClr>
                <a:schemeClr val="tx1"/>
              </a:buClr>
              <a:buSzPts val="1800"/>
              <a:buNone/>
            </a:pPr>
            <a:endParaRPr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052" name="Picture 4">
            <a:extLst>
              <a:ext uri="{FF2B5EF4-FFF2-40B4-BE49-F238E27FC236}">
                <a16:creationId xmlns:a16="http://schemas.microsoft.com/office/drawing/2014/main" id="{E18961AC-3E17-F223-0695-C8C71E0A7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092" y="1330752"/>
            <a:ext cx="3193708" cy="3193708"/>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HashiCorp Certified: Terraform Associate (002)">
            <a:extLst>
              <a:ext uri="{FF2B5EF4-FFF2-40B4-BE49-F238E27FC236}">
                <a16:creationId xmlns:a16="http://schemas.microsoft.com/office/drawing/2014/main" id="{C0521F3D-6BFD-BD96-AC40-2EFBC999C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988" y="3402523"/>
            <a:ext cx="395868" cy="39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0829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2679927" y="2110085"/>
            <a:ext cx="3784146" cy="923330"/>
          </a:xfrm>
          <a:prstGeom prst="rect">
            <a:avLst/>
          </a:prstGeom>
          <a:noFill/>
        </p:spPr>
        <p:txBody>
          <a:bodyPr wrap="square" rtlCol="0">
            <a:spAutoFit/>
          </a:bodyPr>
          <a:lstStyle/>
          <a:p>
            <a:pPr algn="ctr"/>
            <a:r>
              <a:rPr lang="en-US" sz="5400" dirty="0">
                <a:solidFill>
                  <a:schemeClr val="tx1"/>
                </a:solidFill>
              </a:rPr>
              <a:t>code reuse</a:t>
            </a:r>
          </a:p>
        </p:txBody>
      </p:sp>
    </p:spTree>
    <p:extLst>
      <p:ext uri="{BB962C8B-B14F-4D97-AF65-F5344CB8AC3E}">
        <p14:creationId xmlns:p14="http://schemas.microsoft.com/office/powerpoint/2010/main" val="256050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 submodule is a regular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Added to your repository as a reference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Submodule code is in a directory at or below root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One or more submodules can be added</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t>
            </a:r>
            <a:r>
              <a:rPr lang="en-US" sz="2400" dirty="0" err="1">
                <a:solidFill>
                  <a:schemeClr val="tx1"/>
                </a:solidFill>
                <a:latin typeface="Helvetica" pitchFamily="2" charset="0"/>
              </a:rPr>
              <a:t>gitmodules</a:t>
            </a:r>
            <a:r>
              <a:rPr lang="en-US" sz="2400" dirty="0">
                <a:solidFill>
                  <a:schemeClr val="tx1"/>
                </a:solidFill>
                <a:latin typeface="Helvetica" pitchFamily="2" charset="0"/>
              </a:rPr>
              <a:t> is added in root to track all submodules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hlinkClick r:id="rId3"/>
              </a:rPr>
              <a:t>https://git-scm.com/book/en/v2/Git-Tools-Submodules</a:t>
            </a:r>
            <a:r>
              <a:rPr lang="en-US" sz="2400" dirty="0">
                <a:solidFill>
                  <a:schemeClr val="tx1"/>
                </a:solidFill>
                <a:latin typeface="Helvetica" pitchFamily="2" charset="0"/>
              </a:rPr>
              <a:t> </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2225927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577BAAB-87BB-57F9-5BF0-009F1C0FCDC6}"/>
              </a:ext>
            </a:extLst>
          </p:cNvPr>
          <p:cNvPicPr>
            <a:picLocks noChangeAspect="1"/>
          </p:cNvPicPr>
          <p:nvPr/>
        </p:nvPicPr>
        <p:blipFill>
          <a:blip r:embed="rId4"/>
          <a:stretch>
            <a:fillRect/>
          </a:stretch>
        </p:blipFill>
        <p:spPr>
          <a:xfrm>
            <a:off x="157146" y="671349"/>
            <a:ext cx="4414854" cy="2949704"/>
          </a:xfrm>
          <a:prstGeom prst="rect">
            <a:avLst/>
          </a:prstGeom>
          <a:solidFill>
            <a:schemeClr val="bg1"/>
          </a:solidFill>
          <a:ln w="34925">
            <a:solidFill>
              <a:schemeClr val="accent1"/>
            </a:solidFill>
          </a:ln>
        </p:spPr>
      </p:pic>
      <p:pic>
        <p:nvPicPr>
          <p:cNvPr id="4" name="Picture 3">
            <a:extLst>
              <a:ext uri="{FF2B5EF4-FFF2-40B4-BE49-F238E27FC236}">
                <a16:creationId xmlns:a16="http://schemas.microsoft.com/office/drawing/2014/main" id="{936E9C8D-787E-A192-F7B8-A9FBB0FA4F9A}"/>
              </a:ext>
            </a:extLst>
          </p:cNvPr>
          <p:cNvPicPr>
            <a:picLocks noChangeAspect="1"/>
          </p:cNvPicPr>
          <p:nvPr/>
        </p:nvPicPr>
        <p:blipFill>
          <a:blip r:embed="rId5"/>
          <a:stretch>
            <a:fillRect/>
          </a:stretch>
        </p:blipFill>
        <p:spPr>
          <a:xfrm>
            <a:off x="4662599" y="1767272"/>
            <a:ext cx="4260169" cy="2949704"/>
          </a:xfrm>
          <a:prstGeom prst="rect">
            <a:avLst/>
          </a:prstGeom>
          <a:ln w="34925">
            <a:solidFill>
              <a:schemeClr val="accent1"/>
            </a:solidFill>
          </a:ln>
        </p:spPr>
      </p:pic>
      <p:sp>
        <p:nvSpPr>
          <p:cNvPr id="2" name="TextBox 1">
            <a:extLst>
              <a:ext uri="{FF2B5EF4-FFF2-40B4-BE49-F238E27FC236}">
                <a16:creationId xmlns:a16="http://schemas.microsoft.com/office/drawing/2014/main" id="{2D6A49FB-9A44-C96D-D94C-359F7DC9228B}"/>
              </a:ext>
            </a:extLst>
          </p:cNvPr>
          <p:cNvSpPr txBox="1"/>
          <p:nvPr/>
        </p:nvSpPr>
        <p:spPr>
          <a:xfrm>
            <a:off x="270454" y="4109102"/>
            <a:ext cx="3656770" cy="307777"/>
          </a:xfrm>
          <a:prstGeom prst="rect">
            <a:avLst/>
          </a:prstGeom>
          <a:noFill/>
        </p:spPr>
        <p:txBody>
          <a:bodyPr wrap="none" rtlCol="0">
            <a:spAutoFit/>
          </a:bodyPr>
          <a:lstStyle/>
          <a:p>
            <a:r>
              <a:rPr lang="en-US" dirty="0">
                <a:solidFill>
                  <a:schemeClr val="tx1"/>
                </a:solidFill>
              </a:rPr>
              <a:t>The SHA number indicates the repo commit</a:t>
            </a:r>
          </a:p>
        </p:txBody>
      </p:sp>
    </p:spTree>
    <p:extLst>
      <p:ext uri="{BB962C8B-B14F-4D97-AF65-F5344CB8AC3E}">
        <p14:creationId xmlns:p14="http://schemas.microsoft.com/office/powerpoint/2010/main" val="136697488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 Terraform code</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Keep generic resource code in a git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 as a submodule to projects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module is a distinct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output is a single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All attributes are variables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err="1">
                <a:solidFill>
                  <a:schemeClr val="tx1"/>
                </a:solidFill>
                <a:latin typeface="Helvetica" pitchFamily="2" charset="0"/>
              </a:rPr>
              <a:t>variables.tf</a:t>
            </a:r>
            <a:r>
              <a:rPr lang="en-US" sz="2400" dirty="0">
                <a:solidFill>
                  <a:schemeClr val="tx1"/>
                </a:solidFill>
                <a:latin typeface="Helvetica" pitchFamily="2" charset="0"/>
              </a:rPr>
              <a:t> defines defaults, descriptions, validations</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07032658"/>
      </p:ext>
    </p:extLst>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FFFFFF"/>
      </a:dk1>
      <a:lt1>
        <a:srgbClr val="000000"/>
      </a:lt1>
      <a:dk2>
        <a:srgbClr val="0E67ED"/>
      </a:dk2>
      <a:lt2>
        <a:srgbClr val="02A8EF"/>
      </a:lt2>
      <a:accent1>
        <a:srgbClr val="7B41BC"/>
      </a:accent1>
      <a:accent2>
        <a:srgbClr val="E03875"/>
      </a:accent2>
      <a:accent3>
        <a:srgbClr val="F24C53"/>
      </a:accent3>
      <a:accent4>
        <a:srgbClr val="FFEC6E"/>
      </a:accent4>
      <a:accent5>
        <a:srgbClr val="00CA8E"/>
      </a:accent5>
      <a:accent6>
        <a:srgbClr val="14C6C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13309</TotalTime>
  <Words>683</Words>
  <Application>Microsoft Macintosh PowerPoint</Application>
  <PresentationFormat>On-screen Show (16:9)</PresentationFormat>
  <Paragraphs>100</Paragraphs>
  <Slides>29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vt:lpstr>
      <vt:lpstr>Helvetica Neue</vt:lpstr>
      <vt:lpstr>Open Sans</vt:lpstr>
      <vt:lpstr>Helvetica</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McDonough</cp:lastModifiedBy>
  <cp:revision>18</cp:revision>
  <dcterms:modified xsi:type="dcterms:W3CDTF">2023-02-16T04:09:19Z</dcterms:modified>
</cp:coreProperties>
</file>